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8"/>
  </p:notesMasterIdLst>
  <p:sldIdLst>
    <p:sldId id="256" r:id="rId2"/>
    <p:sldId id="258" r:id="rId3"/>
    <p:sldId id="260" r:id="rId4"/>
    <p:sldId id="302" r:id="rId5"/>
    <p:sldId id="257" r:id="rId6"/>
    <p:sldId id="261" r:id="rId7"/>
    <p:sldId id="262" r:id="rId8"/>
    <p:sldId id="264" r:id="rId9"/>
    <p:sldId id="263" r:id="rId10"/>
    <p:sldId id="265" r:id="rId11"/>
    <p:sldId id="266" r:id="rId12"/>
    <p:sldId id="267" r:id="rId13"/>
    <p:sldId id="268" r:id="rId14"/>
    <p:sldId id="269" r:id="rId15"/>
    <p:sldId id="301" r:id="rId16"/>
    <p:sldId id="270" r:id="rId17"/>
    <p:sldId id="271" r:id="rId18"/>
    <p:sldId id="272" r:id="rId19"/>
    <p:sldId id="273" r:id="rId20"/>
    <p:sldId id="275" r:id="rId21"/>
    <p:sldId id="276" r:id="rId22"/>
    <p:sldId id="290" r:id="rId23"/>
    <p:sldId id="291" r:id="rId24"/>
    <p:sldId id="292" r:id="rId25"/>
    <p:sldId id="315" r:id="rId26"/>
    <p:sldId id="293" r:id="rId27"/>
    <p:sldId id="294" r:id="rId28"/>
    <p:sldId id="295" r:id="rId29"/>
    <p:sldId id="296" r:id="rId30"/>
    <p:sldId id="297" r:id="rId31"/>
    <p:sldId id="298" r:id="rId32"/>
    <p:sldId id="304" r:id="rId33"/>
    <p:sldId id="305" r:id="rId34"/>
    <p:sldId id="306" r:id="rId35"/>
    <p:sldId id="308" r:id="rId36"/>
    <p:sldId id="309" r:id="rId37"/>
    <p:sldId id="310" r:id="rId38"/>
    <p:sldId id="311" r:id="rId39"/>
    <p:sldId id="312" r:id="rId40"/>
    <p:sldId id="313" r:id="rId41"/>
    <p:sldId id="320" r:id="rId42"/>
    <p:sldId id="318" r:id="rId43"/>
    <p:sldId id="319" r:id="rId44"/>
    <p:sldId id="314" r:id="rId45"/>
    <p:sldId id="299" r:id="rId46"/>
    <p:sldId id="300" r:id="rId4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232A"/>
    <a:srgbClr val="40978A"/>
    <a:srgbClr val="EFEFEF"/>
    <a:srgbClr val="21635B"/>
    <a:srgbClr val="007CA2"/>
    <a:srgbClr val="33928A"/>
    <a:srgbClr val="FFCC66"/>
    <a:srgbClr val="6F391C"/>
    <a:srgbClr val="D3D3D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881" autoAdjust="0"/>
    <p:restoredTop sz="79521" autoAdjust="0"/>
  </p:normalViewPr>
  <p:slideViewPr>
    <p:cSldViewPr snapToGrid="0" snapToObjects="1">
      <p:cViewPr>
        <p:scale>
          <a:sx n="75" d="100"/>
          <a:sy n="75" d="100"/>
        </p:scale>
        <p:origin x="-600" y="-312"/>
      </p:cViewPr>
      <p:guideLst>
        <p:guide orient="horz" pos="1620"/>
        <p:guide pos="2880"/>
      </p:guideLst>
    </p:cSldViewPr>
  </p:slideViewPr>
  <p:notesTextViewPr>
    <p:cViewPr>
      <p:scale>
        <a:sx n="100" d="100"/>
        <a:sy n="100" d="100"/>
      </p:scale>
      <p:origin x="0" y="0"/>
    </p:cViewPr>
  </p:notesTextViewPr>
  <p:sorterViewPr>
    <p:cViewPr>
      <p:scale>
        <a:sx n="63" d="100"/>
        <a:sy n="63" d="100"/>
      </p:scale>
      <p:origin x="0" y="0"/>
    </p:cViewPr>
  </p:sorterViewPr>
  <p:notesViewPr>
    <p:cSldViewPr snapToGrid="0" snapToObjects="1">
      <p:cViewPr varScale="1">
        <p:scale>
          <a:sx n="72" d="100"/>
          <a:sy n="72" d="100"/>
        </p:scale>
        <p:origin x="-360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86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r>
              <a:rPr lang="en-US" sz="1400" dirty="0" smtClean="0"/>
              <a:t>https://</a:t>
            </a:r>
            <a:r>
              <a:rPr lang="en-US" sz="1400" dirty="0" err="1" smtClean="0"/>
              <a:t>github.com</a:t>
            </a:r>
            <a:r>
              <a:rPr lang="en-US" sz="1400" dirty="0" smtClean="0"/>
              <a:t>/</a:t>
            </a:r>
            <a:r>
              <a:rPr lang="en-US" sz="1400" dirty="0" err="1" smtClean="0"/>
              <a:t>bbertka</a:t>
            </a:r>
            <a:r>
              <a:rPr lang="en-US" sz="1400" dirty="0" smtClean="0"/>
              <a:t>/python-</a:t>
            </a:r>
            <a:r>
              <a:rPr lang="en-US" sz="1400" dirty="0" err="1" smtClean="0"/>
              <a:t>conda</a:t>
            </a:r>
            <a:r>
              <a:rPr lang="en-US" sz="1400" dirty="0" smtClean="0"/>
              <a:t>-</a:t>
            </a:r>
            <a:r>
              <a:rPr lang="en-US" sz="1400" dirty="0" err="1" smtClean="0"/>
              <a:t>buildpack</a:t>
            </a:r>
            <a:r>
              <a:rPr lang="en-US" sz="1400" dirty="0" smtClean="0"/>
              <a:t>/tree/master/bin</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a:p>
            <a:r>
              <a:rPr lang="en-US" dirty="0"/>
              <a:t>----- Meeting Notes (4/20/16 11:43) -----</a:t>
            </a:r>
          </a:p>
          <a:p>
            <a:r>
              <a:rPr lang="en-US" dirty="0"/>
              <a:t>cf buildpacks</a:t>
            </a:r>
          </a:p>
          <a:p>
            <a:r>
              <a:rPr lang="en-US" dirty="0"/>
              <a:t>Liberty buildpack -- WebLogic it requires a license</a:t>
            </a:r>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a:p>
            <a:r>
              <a:rPr lang="en-US" dirty="0"/>
              <a:t>----- Meeting Notes (4/20/16 11:43) -----</a:t>
            </a:r>
          </a:p>
          <a:p>
            <a:r>
              <a:rPr lang="en-US" dirty="0"/>
              <a:t>Add on to extend a VM?</a:t>
            </a:r>
          </a:p>
        </p:txBody>
      </p:sp>
    </p:spTree>
    <p:extLst>
      <p:ext uri="{BB962C8B-B14F-4D97-AF65-F5344CB8AC3E}">
        <p14:creationId xmlns:p14="http://schemas.microsoft.com/office/powerpoint/2010/main" val="106410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Kubernetes</a:t>
            </a:r>
            <a:r>
              <a:rPr lang="en-US" dirty="0" smtClean="0"/>
              <a:t> doesn’t have </a:t>
            </a:r>
            <a:r>
              <a:rPr lang="en-US" dirty="0" err="1" smtClean="0"/>
              <a:t>buildpacks</a:t>
            </a:r>
          </a:p>
          <a:p>
            <a:r>
              <a:rPr lang="en-US" dirty="0" err="1" smtClean="0"/>
              <a:t>----- Meeting Notes (4/20/16 12:11) -----</a:t>
            </a:r>
          </a:p>
          <a:p>
            <a:r>
              <a:rPr lang="en-US" dirty="0" err="1" smtClean="0"/>
              <a:t>How do we harden it</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a:p>
            <a:pPr>
              <a:buClr>
                <a:schemeClr val="dk1"/>
              </a:buClr>
              <a:buSzPct val="25000"/>
            </a:pPr>
            <a:r>
              <a:rPr>
                <a:solidFill>
                  <a:schemeClr val="dk1"/>
                </a:solidFill>
                <a:latin typeface="Verdana"/>
                <a:ea typeface="Verdana"/>
                <a:cs typeface="Verdana"/>
                <a:sym typeface="Verdana"/>
              </a:rPr>
              <a:t>----- Meeting Notes (4/20/16 12:11) -----</a:t>
            </a:r>
          </a:p>
          <a:p>
            <a:pPr>
              <a:buClr>
                <a:schemeClr val="dk1"/>
              </a:buClr>
              <a:buSzPct val="25000"/>
            </a:pPr>
            <a:r>
              <a:rPr>
                <a:solidFill>
                  <a:schemeClr val="dk1"/>
                </a:solidFill>
                <a:latin typeface="Verdana"/>
                <a:ea typeface="Verdana"/>
                <a:cs typeface="Verdana"/>
                <a:sym typeface="Verdana"/>
              </a:rPr>
              <a:t>tls 1.2 is supported</a:t>
            </a:r>
          </a:p>
          <a:p>
            <a:pPr>
              <a:buClr>
                <a:schemeClr val="dk1"/>
              </a:buClr>
              <a:buSzPct val="25000"/>
            </a:pPr>
            <a:endParaRPr>
              <a:solidFill>
                <a:schemeClr val="dk1"/>
              </a:solidFill>
              <a:latin typeface="Verdana"/>
              <a:ea typeface="Verdana"/>
              <a:cs typeface="Verdana"/>
              <a:sym typeface="Verdana"/>
            </a:endParaRPr>
          </a:p>
          <a:p>
            <a:pPr>
              <a:buClr>
                <a:schemeClr val="dk1"/>
              </a:buClr>
              <a:buSzPct val="25000"/>
            </a:pPr>
            <a:r>
              <a:rPr>
                <a:solidFill>
                  <a:schemeClr val="dk1"/>
                </a:solidFill>
                <a:latin typeface="Verdana"/>
                <a:ea typeface="Verdana"/>
                <a:cs typeface="Verdana"/>
                <a:sym typeface="Verdana"/>
              </a:rPr>
              <a:t>app ssl certs happen at the F5 LB</a:t>
            </a:r>
          </a:p>
          <a:p>
            <a:pPr>
              <a:buClr>
                <a:schemeClr val="dk1"/>
              </a:buClr>
              <a:buSzPct val="25000"/>
            </a:pPr>
            <a:endParaRPr>
              <a:solidFill>
                <a:schemeClr val="dk1"/>
              </a:solidFill>
              <a:latin typeface="Verdana"/>
              <a:ea typeface="Verdana"/>
              <a:cs typeface="Verdana"/>
              <a:sym typeface="Verdana"/>
            </a:endParaRPr>
          </a:p>
          <a:p>
            <a:pPr>
              <a:buClr>
                <a:schemeClr val="dk1"/>
              </a:buClr>
              <a:buSzPct val="25000"/>
            </a:pPr>
            <a:r>
              <a:rPr>
                <a:solidFill>
                  <a:schemeClr val="dk1"/>
                </a:solidFill>
                <a:latin typeface="Verdana"/>
                <a:ea typeface="Verdana"/>
                <a:cs typeface="Verdana"/>
                <a:sym typeface="Verdana"/>
              </a:rPr>
              <a:t>roadmap to container ssl termination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25</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a:p>
            <a:r>
              <a:rPr lang="en-US" dirty="0"/>
              <a:t>----- Meeting Notes (4/20/16 13:46) -----</a:t>
            </a:r>
          </a:p>
          <a:p>
            <a:r>
              <a:rPr lang="en-US" dirty="0"/>
              <a:t>What is the message that gets sent for a failed process?</a:t>
            </a:r>
          </a:p>
          <a:p>
            <a:r>
              <a:rPr lang="en-US" dirty="0"/>
              <a:t>error condition</a:t>
            </a:r>
          </a:p>
          <a:p>
            <a:r>
              <a:rPr lang="en-US" dirty="0"/>
              <a:t>resource consumption</a:t>
            </a:r>
          </a:p>
          <a:p>
            <a:r>
              <a:rPr lang="en-US" dirty="0"/>
              <a:t>memory, etc</a:t>
            </a:r>
          </a:p>
        </p:txBody>
      </p:sp>
    </p:spTree>
    <p:extLst>
      <p:ext uri="{BB962C8B-B14F-4D97-AF65-F5344CB8AC3E}">
        <p14:creationId xmlns:p14="http://schemas.microsoft.com/office/powerpoint/2010/main" val="1206113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baseline="0" dirty="0" smtClean="0"/>
          </a:p>
          <a:p>
            <a:r>
              <a:rPr lang="en-US" baseline="0" dirty="0" err="1" smtClean="0"/>
              <a:t>Splunk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42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43</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pushing Apps (Scale Demo, and Spring Music)</a:t>
            </a:r>
          </a:p>
          <a:p>
            <a:r>
              <a:rPr lang="en-US" dirty="0" err="1" smtClean="0"/>
              <a:t>Autoscaling</a:t>
            </a:r>
            <a:endParaRPr lang="en-US" dirty="0" smtClean="0"/>
          </a:p>
          <a:p>
            <a:r>
              <a:rPr lang="en-US" dirty="0" smtClean="0"/>
              <a:t>Bind Services (SQL, then Mongo) Value</a:t>
            </a:r>
            <a:r>
              <a:rPr lang="en-US" baseline="0" dirty="0" smtClean="0"/>
              <a:t> of using Spring Boot</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0769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832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45350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1703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233086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5903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4767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166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85987665"/>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62"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26.png"/><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6.gif-c200"/></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56.gif-c200"/><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67.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71.png"/><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1" Type="http://schemas.openxmlformats.org/officeDocument/2006/relationships/image" Target="../media/image87.png"/><Relationship Id="rId12" Type="http://schemas.openxmlformats.org/officeDocument/2006/relationships/image" Target="../media/image88.png"/><Relationship Id="rId13" Type="http://schemas.openxmlformats.org/officeDocument/2006/relationships/image" Target="../media/image89.png"/><Relationship Id="rId14" Type="http://schemas.openxmlformats.org/officeDocument/2006/relationships/image" Target="../media/image90.png"/><Relationship Id="rId15" Type="http://schemas.openxmlformats.org/officeDocument/2006/relationships/image" Target="../media/image6.png"/><Relationship Id="rId16" Type="http://schemas.openxmlformats.org/officeDocument/2006/relationships/image" Target="../media/image7.png"/><Relationship Id="rId17" Type="http://schemas.openxmlformats.org/officeDocument/2006/relationships/image" Target="../media/image8.jpeg"/><Relationship Id="rId18" Type="http://schemas.openxmlformats.org/officeDocument/2006/relationships/image" Target="../media/image9.jpeg"/><Relationship Id="rId19" Type="http://schemas.openxmlformats.org/officeDocument/2006/relationships/image" Target="../media/image10.png"/><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79.jpeg"/><Relationship Id="rId4" Type="http://schemas.openxmlformats.org/officeDocument/2006/relationships/image" Target="../media/image80.png"/><Relationship Id="rId5" Type="http://schemas.openxmlformats.org/officeDocument/2006/relationships/image" Target="../media/image81.jpeg"/><Relationship Id="rId6" Type="http://schemas.openxmlformats.org/officeDocument/2006/relationships/image" Target="../media/image82.jpe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0.png"/><Relationship Id="rId5" Type="http://schemas.openxmlformats.org/officeDocument/2006/relationships/image" Target="../media/image24.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jpeg"/><Relationship Id="rId9" Type="http://schemas.openxmlformats.org/officeDocument/2006/relationships/image" Target="../media/image9.jpe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9" Type="http://schemas.openxmlformats.org/officeDocument/2006/relationships/image" Target="../media/image33.png"/><Relationship Id="rId20" Type="http://schemas.openxmlformats.org/officeDocument/2006/relationships/image" Target="../media/image44.png"/><Relationship Id="rId21" Type="http://schemas.openxmlformats.org/officeDocument/2006/relationships/image" Target="../media/image45.jpe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png"/><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717393"/>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p>
          <a:p>
            <a:pPr>
              <a:lnSpc>
                <a:spcPct val="90000"/>
              </a:lnSpc>
              <a:spcAft>
                <a:spcPts val="1200"/>
              </a:spcAft>
            </a:pPr>
            <a:endParaRPr lang="en-US" sz="2400" b="1" spc="-100" dirty="0">
              <a:solidFill>
                <a:schemeClr val="bg1"/>
              </a:solidFill>
              <a:effectLst>
                <a:outerShdw blurRad="50800" dist="38100" dir="5400000" algn="t" rotWithShape="0">
                  <a:prstClr val="black">
                    <a:alpha val="40000"/>
                  </a:prstClr>
                </a:outerShdw>
              </a:effectLst>
            </a:endParaRPr>
          </a:p>
        </p:txBody>
      </p:sp>
      <p:sp>
        <p:nvSpPr>
          <p:cNvPr id="9" name="TextBox 8"/>
          <p:cNvSpPr txBox="1"/>
          <p:nvPr/>
        </p:nvSpPr>
        <p:spPr>
          <a:xfrm>
            <a:off x="623455" y="4162894"/>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April 2016</a:t>
            </a:r>
            <a:endParaRPr lang="en-US" sz="1600" dirty="0">
              <a:solidFill>
                <a:srgbClr val="FFFFFF"/>
              </a:solidFill>
              <a:cs typeface="Arial"/>
            </a:endParaRPr>
          </a:p>
        </p:txBody>
      </p:sp>
    </p:spTree>
    <p:extLst>
      <p:ext uri="{BB962C8B-B14F-4D97-AF65-F5344CB8AC3E}">
        <p14:creationId xmlns:p14="http://schemas.microsoft.com/office/powerpoint/2010/main" val="35440834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131535"/>
            <a:ext cx="8410575" cy="460375"/>
          </a:xfrm>
        </p:spPr>
        <p:txBody>
          <a:bodyPr/>
          <a:lstStyle/>
          <a:p>
            <a:r>
              <a:rPr lang="en-US" sz="2800" dirty="0">
                <a:solidFill>
                  <a:srgbClr val="2C95DD"/>
                </a:solidFill>
              </a:rPr>
              <a:t>Creating and Binding a 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13808565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37154679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2867111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
        <p:nvSpPr>
          <p:cNvPr id="8" name="Content Placeholder 2"/>
          <p:cNvSpPr txBox="1">
            <a:spLocks/>
          </p:cNvSpPr>
          <p:nvPr/>
        </p:nvSpPr>
        <p:spPr bwMode="gray">
          <a:xfrm>
            <a:off x="4609120" y="2214631"/>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.NET</a:t>
            </a:r>
          </a:p>
          <a:p>
            <a:pPr marL="457200" lvl="1" indent="0">
              <a:buNone/>
            </a:pPr>
            <a:endParaRPr lang="en-US" sz="1800" dirty="0" smtClean="0">
              <a:solidFill>
                <a:srgbClr val="FFFFFF"/>
              </a:solidFill>
            </a:endParaRPr>
          </a:p>
        </p:txBody>
      </p:sp>
    </p:spTree>
    <p:extLst>
      <p:ext uri="{BB962C8B-B14F-4D97-AF65-F5344CB8AC3E}">
        <p14:creationId xmlns:p14="http://schemas.microsoft.com/office/powerpoint/2010/main" val="17102255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126683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835949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37633984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1315800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2314662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672222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3724675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2"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4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262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32206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312147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5005249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176802"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18" name="Picture 17"/>
          <p:cNvPicPr>
            <a:picLocks noChangeAspect="1"/>
          </p:cNvPicPr>
          <p:nvPr/>
        </p:nvPicPr>
        <p:blipFill>
          <a:blip r:embed="rId3"/>
          <a:stretch>
            <a:fillRect/>
          </a:stretch>
        </p:blipFill>
        <p:spPr>
          <a:xfrm>
            <a:off x="4434193" y="1681129"/>
            <a:ext cx="4709807" cy="2615259"/>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91229" y="146030"/>
            <a:ext cx="985982" cy="985982"/>
          </a:xfrm>
          <a:prstGeom prst="rect">
            <a:avLst/>
          </a:prstGeom>
        </p:spPr>
      </p:pic>
    </p:spTree>
    <p:extLst>
      <p:ext uri="{BB962C8B-B14F-4D97-AF65-F5344CB8AC3E}">
        <p14:creationId xmlns:p14="http://schemas.microsoft.com/office/powerpoint/2010/main" val="161264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9182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14209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19324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877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Platform: Cloud Foundry</a:t>
            </a:r>
            <a:endParaRPr lang="en-US" sz="2800" dirty="0">
              <a:solidFill>
                <a:srgbClr val="3EA7BC"/>
              </a:solidFill>
              <a:latin typeface="Arial" charset="0"/>
              <a:cs typeface="Arial" charset="0"/>
            </a:endParaRPr>
          </a:p>
        </p:txBody>
      </p:sp>
      <p:sp>
        <p:nvSpPr>
          <p:cNvPr id="19" name="Rounded Rectangle 18"/>
          <p:cNvSpPr/>
          <p:nvPr/>
        </p:nvSpPr>
        <p:spPr>
          <a:xfrm>
            <a:off x="162734" y="1155417"/>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a:xfrm>
            <a:off x="382282" y="2992155"/>
            <a:ext cx="6426200" cy="438150"/>
          </a:xfrm>
          <a:prstGeom prst="roundRect">
            <a:avLst>
              <a:gd name="adj" fmla="val 8938"/>
            </a:avLst>
          </a:prstGeom>
          <a:solidFill>
            <a:schemeClr val="accent3"/>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52944" y="3063592"/>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27544" y="1549117"/>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grpSp>
        <p:nvGrpSpPr>
          <p:cNvPr id="17" name="Group 16"/>
          <p:cNvGrpSpPr/>
          <p:nvPr/>
        </p:nvGrpSpPr>
        <p:grpSpPr>
          <a:xfrm>
            <a:off x="763207" y="3498496"/>
            <a:ext cx="5875345" cy="971903"/>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372757" y="1336392"/>
            <a:ext cx="6362700" cy="1603375"/>
            <a:chOff x="372757" y="1336392"/>
            <a:chExt cx="6362700" cy="1603375"/>
          </a:xfrm>
        </p:grpSpPr>
        <p:sp>
          <p:nvSpPr>
            <p:cNvPr id="3" name="Rounded Rectangle 2"/>
            <p:cNvSpPr/>
            <p:nvPr/>
          </p:nvSpPr>
          <p:spPr>
            <a:xfrm>
              <a:off x="1525282" y="1341155"/>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768669" y="1341155"/>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372757" y="1341155"/>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774769" y="134115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18" name="Rounded Rectangle 17"/>
            <p:cNvSpPr/>
            <p:nvPr/>
          </p:nvSpPr>
          <p:spPr>
            <a:xfrm>
              <a:off x="4786007" y="1336392"/>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sp>
          <p:nvSpPr>
            <p:cNvPr id="33" name="Rounded Rectangle 32"/>
            <p:cNvSpPr/>
            <p:nvPr/>
          </p:nvSpPr>
          <p:spPr>
            <a:xfrm>
              <a:off x="2730917" y="1349092"/>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27678389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157556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3359800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42418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570067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283478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772558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385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77212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40611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2282128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4</a:t>
            </a:fld>
            <a:endParaRPr lang="en-US"/>
          </a:p>
        </p:txBody>
      </p:sp>
      <p:sp>
        <p:nvSpPr>
          <p:cNvPr id="17" name="Shape 3787"/>
          <p:cNvSpPr/>
          <p:nvPr/>
        </p:nvSpPr>
        <p:spPr>
          <a:xfrm>
            <a:off x="6248993" y="3351574"/>
            <a:ext cx="278565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969735" y="219418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620296" y="2259020"/>
            <a:ext cx="592630" cy="623989"/>
          </a:xfrm>
          <a:prstGeom prst="rect">
            <a:avLst/>
          </a:prstGeom>
          <a:noFill/>
          <a:ln>
            <a:noFill/>
          </a:ln>
        </p:spPr>
      </p:pic>
      <p:sp>
        <p:nvSpPr>
          <p:cNvPr id="20" name="Shape 3791"/>
          <p:cNvSpPr/>
          <p:nvPr/>
        </p:nvSpPr>
        <p:spPr>
          <a:xfrm>
            <a:off x="5146660" y="1373985"/>
            <a:ext cx="1790812"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3722767" y="1172203"/>
            <a:ext cx="897106" cy="1288693"/>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1442672" y="1373985"/>
            <a:ext cx="1754988"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812331" y="335157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283264" y="2290313"/>
            <a:ext cx="201366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grpSp>
        <p:nvGrpSpPr>
          <p:cNvPr id="7" name="Group 6"/>
          <p:cNvGrpSpPr/>
          <p:nvPr/>
        </p:nvGrpSpPr>
        <p:grpSpPr>
          <a:xfrm>
            <a:off x="3504251" y="3030176"/>
            <a:ext cx="1311003" cy="1380376"/>
            <a:chOff x="3504251" y="3030176"/>
            <a:chExt cx="1311003" cy="1380376"/>
          </a:xfrm>
        </p:grpSpPr>
        <p:sp>
          <p:nvSpPr>
            <p:cNvPr id="69"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30"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grpSp>
      <p:sp>
        <p:nvSpPr>
          <p:cNvPr id="32" name="Shape 3800"/>
          <p:cNvSpPr/>
          <p:nvPr/>
        </p:nvSpPr>
        <p:spPr>
          <a:xfrm rot="10800000">
            <a:off x="1984139" y="3533794"/>
            <a:ext cx="1445339" cy="393273"/>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180008" y="2763734"/>
            <a:ext cx="1445349" cy="39345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1796406" y="2282575"/>
            <a:ext cx="917730" cy="7729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1839370" y="2339061"/>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2677095" y="2210122"/>
            <a:ext cx="1521831" cy="373683"/>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105860" y="1351343"/>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135704" y="1378858"/>
            <a:ext cx="1368547"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408153" y="2003895"/>
            <a:ext cx="1521821" cy="373508"/>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3710266" y="1189549"/>
            <a:ext cx="917730" cy="7729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3745106" y="1175037"/>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139422" y="2210046"/>
            <a:ext cx="1521831" cy="373683"/>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802816" y="1351343"/>
            <a:ext cx="1446175"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776682" y="1384495"/>
            <a:ext cx="1542250"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712841" y="2763816"/>
            <a:ext cx="1445349" cy="39345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602622" y="2193469"/>
            <a:ext cx="917730" cy="7729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602622" y="2207278"/>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4908791" y="3533646"/>
            <a:ext cx="1445339" cy="393273"/>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895370" y="3343837"/>
            <a:ext cx="917730" cy="7729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899645" y="3363076"/>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350209" y="2357437"/>
            <a:ext cx="585755" cy="616751"/>
          </a:xfrm>
          <a:prstGeom prst="rect">
            <a:avLst/>
          </a:prstGeom>
          <a:noFill/>
          <a:ln>
            <a:noFill/>
          </a:ln>
        </p:spPr>
      </p:pic>
      <p:pic>
        <p:nvPicPr>
          <p:cNvPr id="62" name="Shape 3822"/>
          <p:cNvPicPr preferRelativeResize="0"/>
          <p:nvPr/>
        </p:nvPicPr>
        <p:blipFill rotWithShape="1">
          <a:blip r:embed="rId5">
            <a:alphaModFix/>
          </a:blip>
          <a:srcRect/>
          <a:stretch/>
        </p:blipFill>
        <p:spPr>
          <a:xfrm>
            <a:off x="1477106" y="1429738"/>
            <a:ext cx="592630" cy="623989"/>
          </a:xfrm>
          <a:prstGeom prst="rect">
            <a:avLst/>
          </a:prstGeom>
          <a:noFill/>
          <a:ln>
            <a:noFill/>
          </a:ln>
        </p:spPr>
      </p:pic>
      <p:pic>
        <p:nvPicPr>
          <p:cNvPr id="63" name="Shape 3823"/>
          <p:cNvPicPr preferRelativeResize="0"/>
          <p:nvPr/>
        </p:nvPicPr>
        <p:blipFill rotWithShape="1">
          <a:blip r:embed="rId6">
            <a:alphaModFix/>
          </a:blip>
          <a:srcRect/>
          <a:stretch/>
        </p:blipFill>
        <p:spPr>
          <a:xfrm>
            <a:off x="3863100" y="1724266"/>
            <a:ext cx="592630" cy="623989"/>
          </a:xfrm>
          <a:prstGeom prst="rect">
            <a:avLst/>
          </a:prstGeom>
          <a:noFill/>
          <a:ln>
            <a:noFill/>
          </a:ln>
        </p:spPr>
      </p:pic>
      <p:pic>
        <p:nvPicPr>
          <p:cNvPr id="64" name="Shape 3824"/>
          <p:cNvPicPr preferRelativeResize="0"/>
          <p:nvPr/>
        </p:nvPicPr>
        <p:blipFill rotWithShape="1">
          <a:blip r:embed="rId7">
            <a:alphaModFix/>
          </a:blip>
          <a:srcRect/>
          <a:stretch/>
        </p:blipFill>
        <p:spPr>
          <a:xfrm>
            <a:off x="856918" y="3420642"/>
            <a:ext cx="585755" cy="616751"/>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937473" y="3473463"/>
            <a:ext cx="492092" cy="516622"/>
          </a:xfrm>
          <a:prstGeom prst="rect">
            <a:avLst/>
          </a:prstGeom>
          <a:noFill/>
          <a:ln>
            <a:noFill/>
          </a:ln>
        </p:spPr>
      </p:pic>
      <p:pic>
        <p:nvPicPr>
          <p:cNvPr id="66" name="Shape 2861"/>
          <p:cNvPicPr preferRelativeResize="0"/>
          <p:nvPr/>
        </p:nvPicPr>
        <p:blipFill rotWithShape="1">
          <a:blip r:embed="rId9">
            <a:alphaModFix/>
          </a:blip>
          <a:srcRect/>
          <a:stretch/>
        </p:blipFill>
        <p:spPr>
          <a:xfrm>
            <a:off x="7548876" y="3501194"/>
            <a:ext cx="349448" cy="509082"/>
          </a:xfrm>
          <a:prstGeom prst="rect">
            <a:avLst/>
          </a:prstGeom>
          <a:noFill/>
          <a:ln>
            <a:noFill/>
          </a:ln>
        </p:spPr>
      </p:pic>
      <p:pic>
        <p:nvPicPr>
          <p:cNvPr id="67" name="Shape 2862"/>
          <p:cNvPicPr preferRelativeResize="0"/>
          <p:nvPr/>
        </p:nvPicPr>
        <p:blipFill rotWithShape="1">
          <a:blip r:embed="rId10">
            <a:alphaModFix/>
          </a:blip>
          <a:srcRect/>
          <a:stretch/>
        </p:blipFill>
        <p:spPr>
          <a:xfrm>
            <a:off x="7988291" y="3651668"/>
            <a:ext cx="939785" cy="186684"/>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018229" y="2364326"/>
            <a:ext cx="672035" cy="578637"/>
          </a:xfrm>
          <a:prstGeom prst="rect">
            <a:avLst/>
          </a:prstGeom>
          <a:noFill/>
          <a:ln>
            <a:noFill/>
          </a:ln>
        </p:spPr>
      </p:pic>
      <p:grpSp>
        <p:nvGrpSpPr>
          <p:cNvPr id="5" name="Group 4"/>
          <p:cNvGrpSpPr/>
          <p:nvPr/>
        </p:nvGrpSpPr>
        <p:grpSpPr>
          <a:xfrm>
            <a:off x="6318932" y="1436902"/>
            <a:ext cx="559177" cy="557039"/>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pic>
        <p:nvPicPr>
          <p:cNvPr id="10" name="Picture 9"/>
          <p:cNvPicPr>
            <a:picLocks noChangeAspect="1"/>
          </p:cNvPicPr>
          <p:nvPr/>
        </p:nvPicPr>
        <p:blipFill>
          <a:blip r:embed="rId12"/>
          <a:stretch>
            <a:fillRect/>
          </a:stretch>
        </p:blipFill>
        <p:spPr>
          <a:xfrm>
            <a:off x="3053613" y="2796822"/>
            <a:ext cx="2093047" cy="2260491"/>
          </a:xfrm>
          <a:prstGeom prst="rect">
            <a:avLst/>
          </a:prstGeom>
        </p:spPr>
      </p:pic>
    </p:spTree>
    <p:extLst>
      <p:ext uri="{BB962C8B-B14F-4D97-AF65-F5344CB8AC3E}">
        <p14:creationId xmlns:p14="http://schemas.microsoft.com/office/powerpoint/2010/main" val="2141910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228228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Integrations</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209346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42</a:t>
            </a:fld>
            <a:endParaRPr lang="en-US" dirty="0"/>
          </a:p>
        </p:txBody>
      </p:sp>
      <p:sp>
        <p:nvSpPr>
          <p:cNvPr id="44" name="AutoShape 1"/>
          <p:cNvSpPr>
            <a:spLocks noChangeArrowheads="1"/>
          </p:cNvSpPr>
          <p:nvPr/>
        </p:nvSpPr>
        <p:spPr bwMode="auto">
          <a:xfrm>
            <a:off x="190500" y="1921933"/>
            <a:ext cx="6536267" cy="1948555"/>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sz="1800" dirty="0" smtClean="0"/>
              <a:t>Elastic </a:t>
            </a:r>
          </a:p>
          <a:p>
            <a:r>
              <a:rPr lang="en-US" sz="1800" dirty="0" smtClean="0"/>
              <a:t>Container</a:t>
            </a:r>
          </a:p>
          <a:p>
            <a:r>
              <a:rPr lang="en-US" sz="1800" dirty="0" smtClean="0"/>
              <a:t>Runtime</a:t>
            </a:r>
            <a:endParaRPr lang="en-US" sz="1800" dirty="0"/>
          </a:p>
        </p:txBody>
      </p:sp>
      <p:sp>
        <p:nvSpPr>
          <p:cNvPr id="45" name="AutoShape 3"/>
          <p:cNvSpPr>
            <a:spLocks noChangeArrowheads="1"/>
          </p:cNvSpPr>
          <p:nvPr/>
        </p:nvSpPr>
        <p:spPr bwMode="auto">
          <a:xfrm>
            <a:off x="1930400" y="1202267"/>
            <a:ext cx="1574799" cy="394303"/>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Load Balancer</a:t>
            </a:r>
            <a:endParaRPr lang="en-US" sz="1400" dirty="0">
              <a:solidFill>
                <a:srgbClr val="FFFFFF"/>
              </a:solidFill>
            </a:endParaRPr>
          </a:p>
        </p:txBody>
      </p:sp>
      <p:sp>
        <p:nvSpPr>
          <p:cNvPr id="46" name="AutoShape 3"/>
          <p:cNvSpPr>
            <a:spLocks noChangeArrowheads="1"/>
          </p:cNvSpPr>
          <p:nvPr/>
        </p:nvSpPr>
        <p:spPr bwMode="auto">
          <a:xfrm>
            <a:off x="279401" y="2018698"/>
            <a:ext cx="1473200" cy="326570"/>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Router</a:t>
            </a:r>
            <a:endParaRPr lang="en-US" sz="1400" dirty="0">
              <a:solidFill>
                <a:srgbClr val="FFFFFF"/>
              </a:solidFill>
            </a:endParaRPr>
          </a:p>
        </p:txBody>
      </p:sp>
      <p:sp>
        <p:nvSpPr>
          <p:cNvPr id="47" name="AutoShape 3"/>
          <p:cNvSpPr>
            <a:spLocks noChangeArrowheads="1"/>
          </p:cNvSpPr>
          <p:nvPr/>
        </p:nvSpPr>
        <p:spPr bwMode="auto">
          <a:xfrm>
            <a:off x="1837267" y="2007812"/>
            <a:ext cx="1549399" cy="337455"/>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Router</a:t>
            </a:r>
            <a:endParaRPr lang="en-US" sz="1400" dirty="0">
              <a:solidFill>
                <a:srgbClr val="FFFFFF"/>
              </a:solidFill>
            </a:endParaRPr>
          </a:p>
        </p:txBody>
      </p:sp>
      <p:sp>
        <p:nvSpPr>
          <p:cNvPr id="48" name="AutoShape 3"/>
          <p:cNvSpPr>
            <a:spLocks noChangeArrowheads="1"/>
          </p:cNvSpPr>
          <p:nvPr/>
        </p:nvSpPr>
        <p:spPr bwMode="auto">
          <a:xfrm>
            <a:off x="3462868" y="2018698"/>
            <a:ext cx="1667932" cy="326570"/>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Router</a:t>
            </a:r>
            <a:endParaRPr lang="en-US" sz="1400" dirty="0">
              <a:solidFill>
                <a:srgbClr val="FFFFFF"/>
              </a:solidFill>
            </a:endParaRPr>
          </a:p>
        </p:txBody>
      </p:sp>
      <p:sp>
        <p:nvSpPr>
          <p:cNvPr id="49" name="AutoShape 3"/>
          <p:cNvSpPr>
            <a:spLocks noChangeArrowheads="1"/>
          </p:cNvSpPr>
          <p:nvPr/>
        </p:nvSpPr>
        <p:spPr bwMode="auto">
          <a:xfrm>
            <a:off x="4089400" y="422127"/>
            <a:ext cx="1117599" cy="407605"/>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DNS</a:t>
            </a:r>
            <a:endParaRPr lang="en-US" sz="1400" dirty="0">
              <a:solidFill>
                <a:srgbClr val="FFFFFF"/>
              </a:solidFill>
            </a:endParaRPr>
          </a:p>
        </p:txBody>
      </p:sp>
      <p:sp>
        <p:nvSpPr>
          <p:cNvPr id="50" name="AutoShape 3"/>
          <p:cNvSpPr>
            <a:spLocks noChangeArrowheads="1"/>
          </p:cNvSpPr>
          <p:nvPr/>
        </p:nvSpPr>
        <p:spPr bwMode="auto">
          <a:xfrm>
            <a:off x="6417735" y="1124861"/>
            <a:ext cx="1693332" cy="390672"/>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Monitoring </a:t>
            </a:r>
            <a:r>
              <a:rPr lang="en-US" sz="1400" dirty="0" smtClean="0">
                <a:solidFill>
                  <a:srgbClr val="FFFFFF"/>
                </a:solidFill>
              </a:rPr>
              <a:t>Tools</a:t>
            </a:r>
            <a:endParaRPr lang="en-US" sz="1400" dirty="0">
              <a:solidFill>
                <a:srgbClr val="FFFFFF"/>
              </a:solidFill>
            </a:endParaRPr>
          </a:p>
        </p:txBody>
      </p:sp>
      <p:sp>
        <p:nvSpPr>
          <p:cNvPr id="51" name="AutoShape 3"/>
          <p:cNvSpPr>
            <a:spLocks noChangeArrowheads="1"/>
          </p:cNvSpPr>
          <p:nvPr/>
        </p:nvSpPr>
        <p:spPr bwMode="auto">
          <a:xfrm>
            <a:off x="5206999" y="2018698"/>
            <a:ext cx="1380069" cy="326569"/>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JMX Provider</a:t>
            </a:r>
            <a:endParaRPr lang="en-US" sz="1400" dirty="0">
              <a:solidFill>
                <a:srgbClr val="FFFFFF"/>
              </a:solidFill>
            </a:endParaRPr>
          </a:p>
        </p:txBody>
      </p:sp>
      <p:sp>
        <p:nvSpPr>
          <p:cNvPr id="52" name="AutoShape 3"/>
          <p:cNvSpPr>
            <a:spLocks noChangeArrowheads="1"/>
          </p:cNvSpPr>
          <p:nvPr/>
        </p:nvSpPr>
        <p:spPr bwMode="auto">
          <a:xfrm>
            <a:off x="3462867" y="2425095"/>
            <a:ext cx="1667933" cy="389471"/>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Login Server</a:t>
            </a:r>
            <a:endParaRPr lang="en-US" sz="1400" dirty="0">
              <a:solidFill>
                <a:srgbClr val="FFFFFF"/>
              </a:solidFill>
            </a:endParaRPr>
          </a:p>
        </p:txBody>
      </p:sp>
      <p:sp>
        <p:nvSpPr>
          <p:cNvPr id="53" name="AutoShape 3"/>
          <p:cNvSpPr>
            <a:spLocks noChangeArrowheads="1"/>
          </p:cNvSpPr>
          <p:nvPr/>
        </p:nvSpPr>
        <p:spPr bwMode="auto">
          <a:xfrm>
            <a:off x="3462867" y="2881096"/>
            <a:ext cx="1667933" cy="406404"/>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UAA / OAuth2.0</a:t>
            </a:r>
            <a:endParaRPr lang="en-US" sz="1400" dirty="0">
              <a:solidFill>
                <a:srgbClr val="FFFFFF"/>
              </a:solidFill>
            </a:endParaRPr>
          </a:p>
        </p:txBody>
      </p:sp>
      <p:sp>
        <p:nvSpPr>
          <p:cNvPr id="54" name="AutoShape 3"/>
          <p:cNvSpPr>
            <a:spLocks noChangeArrowheads="1"/>
          </p:cNvSpPr>
          <p:nvPr/>
        </p:nvSpPr>
        <p:spPr bwMode="auto">
          <a:xfrm>
            <a:off x="3462867" y="3413289"/>
            <a:ext cx="1667933" cy="349544"/>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Cloud Controller</a:t>
            </a:r>
            <a:endParaRPr lang="en-US" sz="1400" dirty="0">
              <a:solidFill>
                <a:srgbClr val="FFFFFF"/>
              </a:solidFill>
            </a:endParaRPr>
          </a:p>
        </p:txBody>
      </p:sp>
      <p:sp>
        <p:nvSpPr>
          <p:cNvPr id="55" name="AutoShape 3"/>
          <p:cNvSpPr>
            <a:spLocks noChangeArrowheads="1"/>
          </p:cNvSpPr>
          <p:nvPr/>
        </p:nvSpPr>
        <p:spPr bwMode="auto">
          <a:xfrm>
            <a:off x="5206999" y="2425095"/>
            <a:ext cx="1380069" cy="389471"/>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Collector</a:t>
            </a:r>
            <a:endParaRPr lang="en-US" sz="1400" dirty="0">
              <a:solidFill>
                <a:srgbClr val="FFFFFF"/>
              </a:solidFill>
            </a:endParaRPr>
          </a:p>
        </p:txBody>
      </p:sp>
      <p:sp>
        <p:nvSpPr>
          <p:cNvPr id="56" name="AutoShape 3"/>
          <p:cNvSpPr>
            <a:spLocks noChangeArrowheads="1"/>
          </p:cNvSpPr>
          <p:nvPr/>
        </p:nvSpPr>
        <p:spPr bwMode="auto">
          <a:xfrm>
            <a:off x="5206999" y="2881096"/>
            <a:ext cx="1380069" cy="406404"/>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Loggregator</a:t>
            </a:r>
            <a:endParaRPr lang="en-US" sz="1400" dirty="0">
              <a:solidFill>
                <a:srgbClr val="FFFFFF"/>
              </a:solidFill>
            </a:endParaRPr>
          </a:p>
        </p:txBody>
      </p:sp>
      <p:sp>
        <p:nvSpPr>
          <p:cNvPr id="57" name="AutoShape 3"/>
          <p:cNvSpPr>
            <a:spLocks noChangeArrowheads="1"/>
          </p:cNvSpPr>
          <p:nvPr/>
        </p:nvSpPr>
        <p:spPr bwMode="auto">
          <a:xfrm>
            <a:off x="5206999" y="3413289"/>
            <a:ext cx="1380069" cy="349544"/>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SSH Proxy</a:t>
            </a:r>
            <a:endParaRPr lang="en-US" sz="1400" dirty="0">
              <a:solidFill>
                <a:srgbClr val="FFFFFF"/>
              </a:solidFill>
            </a:endParaRPr>
          </a:p>
        </p:txBody>
      </p:sp>
      <p:sp>
        <p:nvSpPr>
          <p:cNvPr id="58" name="AutoShape 3"/>
          <p:cNvSpPr>
            <a:spLocks noChangeArrowheads="1"/>
          </p:cNvSpPr>
          <p:nvPr/>
        </p:nvSpPr>
        <p:spPr bwMode="auto">
          <a:xfrm>
            <a:off x="1837267" y="3425378"/>
            <a:ext cx="1464733" cy="326570"/>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Service Broker</a:t>
            </a:r>
            <a:endParaRPr lang="en-US" sz="1400" dirty="0">
              <a:solidFill>
                <a:srgbClr val="FFFFFF"/>
              </a:solidFill>
            </a:endParaRPr>
          </a:p>
        </p:txBody>
      </p:sp>
      <p:sp>
        <p:nvSpPr>
          <p:cNvPr id="59" name="AutoShape 3"/>
          <p:cNvSpPr>
            <a:spLocks noChangeArrowheads="1"/>
          </p:cNvSpPr>
          <p:nvPr/>
        </p:nvSpPr>
        <p:spPr bwMode="auto">
          <a:xfrm>
            <a:off x="287868" y="3425377"/>
            <a:ext cx="1464733" cy="337455"/>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Service Broker</a:t>
            </a:r>
            <a:endParaRPr lang="en-US" sz="1400" dirty="0">
              <a:solidFill>
                <a:srgbClr val="FFFFFF"/>
              </a:solidFill>
            </a:endParaRPr>
          </a:p>
        </p:txBody>
      </p:sp>
      <p:sp>
        <p:nvSpPr>
          <p:cNvPr id="60" name="AutoShape 3"/>
          <p:cNvSpPr>
            <a:spLocks noChangeArrowheads="1"/>
          </p:cNvSpPr>
          <p:nvPr/>
        </p:nvSpPr>
        <p:spPr bwMode="auto">
          <a:xfrm>
            <a:off x="1693334" y="2425096"/>
            <a:ext cx="1693332" cy="942032"/>
          </a:xfrm>
          <a:prstGeom prst="roundRect">
            <a:avLst>
              <a:gd name="adj" fmla="val 4579"/>
            </a:avLst>
          </a:prstGeom>
          <a:solidFill>
            <a:srgbClr val="33928A"/>
          </a:solidFill>
          <a:ln>
            <a:solidFill>
              <a:srgbClr val="FFFFFF"/>
            </a:solidFill>
          </a:ln>
          <a:effectLst/>
        </p:spPr>
        <p:txBody>
          <a:bodyPr lIns="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smtClean="0">
                <a:solidFill>
                  <a:srgbClr val="FFFFFF"/>
                </a:solidFill>
              </a:rPr>
              <a:t> Cell</a:t>
            </a:r>
            <a:endParaRPr lang="en-US" sz="1600" dirty="0">
              <a:solidFill>
                <a:srgbClr val="FFFFFF"/>
              </a:solidFill>
            </a:endParaRPr>
          </a:p>
        </p:txBody>
      </p:sp>
      <p:sp>
        <p:nvSpPr>
          <p:cNvPr id="61" name="AutoShape 3"/>
          <p:cNvSpPr>
            <a:spLocks noChangeArrowheads="1"/>
          </p:cNvSpPr>
          <p:nvPr/>
        </p:nvSpPr>
        <p:spPr bwMode="auto">
          <a:xfrm>
            <a:off x="7213601" y="2630114"/>
            <a:ext cx="1794931" cy="562420"/>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Enterprise Log </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err="1" smtClean="0">
                <a:solidFill>
                  <a:srgbClr val="FFFFFF"/>
                </a:solidFill>
              </a:rPr>
              <a:t>Mgr</a:t>
            </a:r>
            <a:r>
              <a:rPr lang="en-US" sz="1400" dirty="0" smtClean="0">
                <a:solidFill>
                  <a:srgbClr val="FFFFFF"/>
                </a:solidFill>
              </a:rPr>
              <a:t> (e.g. </a:t>
            </a:r>
            <a:r>
              <a:rPr lang="en-US" sz="1400" dirty="0" err="1" smtClean="0">
                <a:solidFill>
                  <a:srgbClr val="FFFFFF"/>
                </a:solidFill>
              </a:rPr>
              <a:t>Splunk</a:t>
            </a:r>
            <a:r>
              <a:rPr lang="en-US" sz="1400" dirty="0" smtClean="0">
                <a:solidFill>
                  <a:srgbClr val="FFFFFF"/>
                </a:solidFill>
              </a:rPr>
              <a:t>)</a:t>
            </a:r>
            <a:endParaRPr lang="en-US" sz="1400" dirty="0">
              <a:solidFill>
                <a:srgbClr val="FFFFFF"/>
              </a:solidFill>
            </a:endParaRPr>
          </a:p>
        </p:txBody>
      </p:sp>
      <p:sp>
        <p:nvSpPr>
          <p:cNvPr id="62" name="Right Arrow 61"/>
          <p:cNvSpPr/>
          <p:nvPr/>
        </p:nvSpPr>
        <p:spPr>
          <a:xfrm rot="5400000">
            <a:off x="2161596" y="316390"/>
            <a:ext cx="1057376" cy="600112"/>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Access</a:t>
            </a:r>
            <a:endParaRPr lang="en-US" sz="1600" dirty="0"/>
          </a:p>
        </p:txBody>
      </p:sp>
      <p:cxnSp>
        <p:nvCxnSpPr>
          <p:cNvPr id="63" name="Straight Arrow Connector 62"/>
          <p:cNvCxnSpPr/>
          <p:nvPr/>
        </p:nvCxnSpPr>
        <p:spPr>
          <a:xfrm>
            <a:off x="3082187" y="575733"/>
            <a:ext cx="793665"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a:off x="3082187" y="728133"/>
            <a:ext cx="793665"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1580444" y="1596570"/>
            <a:ext cx="553157" cy="325363"/>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2844801" y="1618340"/>
            <a:ext cx="0" cy="331418"/>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3581400" y="1596570"/>
            <a:ext cx="618067" cy="325363"/>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6493933" y="1596570"/>
            <a:ext cx="232835" cy="32536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6324600" y="1596570"/>
            <a:ext cx="215903" cy="353188"/>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780861" y="1464451"/>
            <a:ext cx="543739" cy="307777"/>
          </a:xfrm>
          <a:prstGeom prst="rect">
            <a:avLst/>
          </a:prstGeom>
          <a:noFill/>
        </p:spPr>
        <p:txBody>
          <a:bodyPr wrap="none" rtlCol="0">
            <a:spAutoFit/>
          </a:bodyPr>
          <a:lstStyle/>
          <a:p>
            <a:r>
              <a:rPr lang="en-US" sz="1400" dirty="0" smtClean="0">
                <a:solidFill>
                  <a:srgbClr val="FF6600"/>
                </a:solidFill>
              </a:rPr>
              <a:t>JMX</a:t>
            </a:r>
            <a:endParaRPr lang="en-US" sz="1400" dirty="0">
              <a:solidFill>
                <a:srgbClr val="FF6600"/>
              </a:solidFill>
            </a:endParaRPr>
          </a:p>
        </p:txBody>
      </p:sp>
      <p:cxnSp>
        <p:nvCxnSpPr>
          <p:cNvPr id="73" name="Straight Arrow Connector 72"/>
          <p:cNvCxnSpPr/>
          <p:nvPr/>
        </p:nvCxnSpPr>
        <p:spPr>
          <a:xfrm flipH="1">
            <a:off x="6726767" y="3131464"/>
            <a:ext cx="448734"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6726768" y="3034984"/>
            <a:ext cx="448733" cy="334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6631762" y="2727207"/>
            <a:ext cx="540495" cy="307777"/>
          </a:xfrm>
          <a:prstGeom prst="rect">
            <a:avLst/>
          </a:prstGeom>
          <a:noFill/>
        </p:spPr>
        <p:txBody>
          <a:bodyPr wrap="none" rtlCol="0">
            <a:spAutoFit/>
          </a:bodyPr>
          <a:lstStyle/>
          <a:p>
            <a:r>
              <a:rPr lang="en-US" sz="1400" dirty="0" smtClean="0">
                <a:solidFill>
                  <a:srgbClr val="FF6600"/>
                </a:solidFill>
              </a:rPr>
              <a:t>TCP</a:t>
            </a:r>
            <a:endParaRPr lang="en-US" sz="1400" dirty="0">
              <a:solidFill>
                <a:srgbClr val="FF6600"/>
              </a:solidFill>
            </a:endParaRPr>
          </a:p>
        </p:txBody>
      </p:sp>
      <p:cxnSp>
        <p:nvCxnSpPr>
          <p:cNvPr id="114" name="Straight Arrow Connector 113"/>
          <p:cNvCxnSpPr/>
          <p:nvPr/>
        </p:nvCxnSpPr>
        <p:spPr>
          <a:xfrm flipH="1" flipV="1">
            <a:off x="5130800" y="3843867"/>
            <a:ext cx="372533" cy="26246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4927600" y="3843867"/>
            <a:ext cx="465667" cy="33020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16" name="TextBox 115"/>
          <p:cNvSpPr txBox="1"/>
          <p:nvPr/>
        </p:nvSpPr>
        <p:spPr>
          <a:xfrm>
            <a:off x="5503333" y="3843867"/>
            <a:ext cx="650163" cy="307777"/>
          </a:xfrm>
          <a:prstGeom prst="rect">
            <a:avLst/>
          </a:prstGeom>
          <a:noFill/>
          <a:ln>
            <a:noFill/>
          </a:ln>
        </p:spPr>
        <p:txBody>
          <a:bodyPr wrap="none" rtlCol="0">
            <a:spAutoFit/>
          </a:bodyPr>
          <a:lstStyle/>
          <a:p>
            <a:r>
              <a:rPr lang="en-US" sz="1400" dirty="0" smtClean="0">
                <a:solidFill>
                  <a:srgbClr val="FF6600"/>
                </a:solidFill>
              </a:rPr>
              <a:t>HTTP</a:t>
            </a:r>
            <a:endParaRPr lang="en-US" sz="1400" dirty="0">
              <a:solidFill>
                <a:srgbClr val="FF6600"/>
              </a:solidFill>
            </a:endParaRPr>
          </a:p>
        </p:txBody>
      </p:sp>
      <p:cxnSp>
        <p:nvCxnSpPr>
          <p:cNvPr id="117" name="Straight Arrow Connector 116"/>
          <p:cNvCxnSpPr/>
          <p:nvPr/>
        </p:nvCxnSpPr>
        <p:spPr>
          <a:xfrm flipV="1">
            <a:off x="4138726" y="3843867"/>
            <a:ext cx="0" cy="26246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4028660" y="3843867"/>
            <a:ext cx="0" cy="33020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4138726" y="3843867"/>
            <a:ext cx="653407" cy="307777"/>
          </a:xfrm>
          <a:prstGeom prst="rect">
            <a:avLst/>
          </a:prstGeom>
          <a:noFill/>
          <a:ln>
            <a:noFill/>
          </a:ln>
        </p:spPr>
        <p:txBody>
          <a:bodyPr wrap="none" rtlCol="0">
            <a:spAutoFit/>
          </a:bodyPr>
          <a:lstStyle/>
          <a:p>
            <a:r>
              <a:rPr lang="en-US" sz="1400" dirty="0" smtClean="0">
                <a:solidFill>
                  <a:srgbClr val="FF6600"/>
                </a:solidFill>
              </a:rPr>
              <a:t>HTTP</a:t>
            </a:r>
            <a:endParaRPr lang="en-US" sz="1600" dirty="0">
              <a:solidFill>
                <a:srgbClr val="FF6600"/>
              </a:solidFill>
            </a:endParaRPr>
          </a:p>
        </p:txBody>
      </p:sp>
      <p:sp>
        <p:nvSpPr>
          <p:cNvPr id="120" name="TextBox 119"/>
          <p:cNvSpPr txBox="1"/>
          <p:nvPr/>
        </p:nvSpPr>
        <p:spPr>
          <a:xfrm>
            <a:off x="97137" y="103269"/>
            <a:ext cx="2425930" cy="954107"/>
          </a:xfrm>
          <a:prstGeom prst="rect">
            <a:avLst/>
          </a:prstGeom>
          <a:noFill/>
        </p:spPr>
        <p:txBody>
          <a:bodyPr wrap="square" rtlCol="0">
            <a:spAutoFit/>
          </a:bodyPr>
          <a:lstStyle/>
          <a:p>
            <a:r>
              <a:rPr lang="en-US" sz="1400" dirty="0" err="1" smtClean="0">
                <a:solidFill>
                  <a:srgbClr val="F2F2F2"/>
                </a:solidFill>
                <a:latin typeface="Lucida Sans"/>
                <a:cs typeface="Lucida Sans"/>
              </a:rPr>
              <a:t>myapp</a:t>
            </a:r>
            <a:r>
              <a:rPr lang="en-US" sz="1400" dirty="0" smtClean="0">
                <a:solidFill>
                  <a:srgbClr val="F2F2F2"/>
                </a:solidFill>
                <a:latin typeface="Lucida Sans"/>
                <a:cs typeface="Lucida Sans"/>
              </a:rPr>
              <a:t>.&lt;</a:t>
            </a:r>
            <a:r>
              <a:rPr lang="en-US" sz="1400" dirty="0" err="1" smtClean="0">
                <a:solidFill>
                  <a:srgbClr val="F2F2F2"/>
                </a:solidFill>
                <a:latin typeface="Lucida Sans"/>
                <a:cs typeface="Lucida Sans"/>
              </a:rPr>
              <a:t>cfdomain.com</a:t>
            </a:r>
            <a:r>
              <a:rPr lang="en-US" sz="1400" dirty="0" smtClean="0">
                <a:solidFill>
                  <a:srgbClr val="F2F2F2"/>
                </a:solidFill>
                <a:latin typeface="Lucida Sans"/>
                <a:cs typeface="Lucida Sans"/>
              </a:rPr>
              <a:t>&gt;</a:t>
            </a:r>
          </a:p>
          <a:p>
            <a:r>
              <a:rPr lang="en-US" sz="1400" dirty="0" err="1" smtClean="0">
                <a:solidFill>
                  <a:srgbClr val="F2F2F2"/>
                </a:solidFill>
                <a:latin typeface="Lucida Sans"/>
                <a:cs typeface="Lucida Sans"/>
              </a:rPr>
              <a:t>api</a:t>
            </a:r>
            <a:r>
              <a:rPr lang="en-US" sz="1400" dirty="0" smtClean="0">
                <a:solidFill>
                  <a:srgbClr val="F2F2F2"/>
                </a:solidFill>
                <a:latin typeface="Lucida Sans"/>
                <a:cs typeface="Lucida Sans"/>
              </a:rPr>
              <a:t>.&lt;</a:t>
            </a:r>
            <a:r>
              <a:rPr lang="en-US" sz="1400" dirty="0" err="1" smtClean="0">
                <a:solidFill>
                  <a:srgbClr val="F2F2F2"/>
                </a:solidFill>
                <a:latin typeface="Lucida Sans"/>
                <a:cs typeface="Lucida Sans"/>
              </a:rPr>
              <a:t>cfdomain.com</a:t>
            </a:r>
            <a:r>
              <a:rPr lang="en-US" sz="1400" dirty="0" smtClean="0">
                <a:solidFill>
                  <a:srgbClr val="F2F2F2"/>
                </a:solidFill>
                <a:latin typeface="Lucida Sans"/>
                <a:cs typeface="Lucida Sans"/>
              </a:rPr>
              <a:t>&gt;</a:t>
            </a:r>
          </a:p>
          <a:p>
            <a:r>
              <a:rPr lang="en-US" sz="1400" dirty="0" smtClean="0">
                <a:solidFill>
                  <a:srgbClr val="F2F2F2"/>
                </a:solidFill>
                <a:latin typeface="Lucida Sans"/>
                <a:cs typeface="Lucida Sans"/>
              </a:rPr>
              <a:t>console.&lt;</a:t>
            </a:r>
            <a:r>
              <a:rPr lang="en-US" sz="1400" dirty="0" err="1" smtClean="0">
                <a:solidFill>
                  <a:srgbClr val="F2F2F2"/>
                </a:solidFill>
                <a:latin typeface="Lucida Sans"/>
                <a:cs typeface="Lucida Sans"/>
              </a:rPr>
              <a:t>cfdomain.com</a:t>
            </a:r>
            <a:r>
              <a:rPr lang="en-US" sz="1400" dirty="0" smtClean="0">
                <a:solidFill>
                  <a:srgbClr val="F2F2F2"/>
                </a:solidFill>
                <a:latin typeface="Lucida Sans"/>
                <a:cs typeface="Lucida Sans"/>
              </a:rPr>
              <a:t>&gt;</a:t>
            </a:r>
          </a:p>
          <a:p>
            <a:endParaRPr lang="en-US" sz="1400" dirty="0">
              <a:solidFill>
                <a:srgbClr val="F2F2F2"/>
              </a:solidFill>
            </a:endParaRPr>
          </a:p>
        </p:txBody>
      </p:sp>
      <p:sp>
        <p:nvSpPr>
          <p:cNvPr id="121" name="TextBox 120"/>
          <p:cNvSpPr txBox="1"/>
          <p:nvPr/>
        </p:nvSpPr>
        <p:spPr>
          <a:xfrm>
            <a:off x="97137" y="1145134"/>
            <a:ext cx="1928808" cy="461665"/>
          </a:xfrm>
          <a:prstGeom prst="rect">
            <a:avLst/>
          </a:prstGeom>
          <a:noFill/>
        </p:spPr>
        <p:txBody>
          <a:bodyPr wrap="square" rtlCol="0">
            <a:spAutoFit/>
          </a:bodyPr>
          <a:lstStyle/>
          <a:p>
            <a:r>
              <a:rPr lang="en-US" sz="1200" dirty="0" smtClean="0">
                <a:solidFill>
                  <a:srgbClr val="F2F2F2"/>
                </a:solidFill>
              </a:rPr>
              <a:t>External LB, HW  based,(F5 or similar)</a:t>
            </a:r>
          </a:p>
        </p:txBody>
      </p:sp>
      <p:sp>
        <p:nvSpPr>
          <p:cNvPr id="122" name="TextBox 121"/>
          <p:cNvSpPr txBox="1"/>
          <p:nvPr/>
        </p:nvSpPr>
        <p:spPr>
          <a:xfrm>
            <a:off x="3770425" y="879101"/>
            <a:ext cx="1436574" cy="646331"/>
          </a:xfrm>
          <a:prstGeom prst="rect">
            <a:avLst/>
          </a:prstGeom>
          <a:noFill/>
        </p:spPr>
        <p:txBody>
          <a:bodyPr wrap="square" rtlCol="0">
            <a:spAutoFit/>
          </a:bodyPr>
          <a:lstStyle/>
          <a:p>
            <a:r>
              <a:rPr lang="en-US" sz="1200" dirty="0" smtClean="0">
                <a:solidFill>
                  <a:srgbClr val="F2F2F2"/>
                </a:solidFill>
              </a:rPr>
              <a:t>Resolve app and system domain names to LB IP</a:t>
            </a:r>
            <a:endParaRPr lang="en-US" sz="1200" dirty="0">
              <a:solidFill>
                <a:srgbClr val="F2F2F2"/>
              </a:solidFill>
            </a:endParaRPr>
          </a:p>
        </p:txBody>
      </p:sp>
      <p:sp>
        <p:nvSpPr>
          <p:cNvPr id="123" name="TextBox 122"/>
          <p:cNvSpPr txBox="1"/>
          <p:nvPr/>
        </p:nvSpPr>
        <p:spPr>
          <a:xfrm>
            <a:off x="6417735" y="653825"/>
            <a:ext cx="2302933" cy="461665"/>
          </a:xfrm>
          <a:prstGeom prst="rect">
            <a:avLst/>
          </a:prstGeom>
          <a:noFill/>
        </p:spPr>
        <p:txBody>
          <a:bodyPr wrap="square" rtlCol="0">
            <a:spAutoFit/>
          </a:bodyPr>
          <a:lstStyle/>
          <a:p>
            <a:r>
              <a:rPr lang="en-US" sz="1200" dirty="0" smtClean="0">
                <a:solidFill>
                  <a:srgbClr val="F2F2F2"/>
                </a:solidFill>
              </a:rPr>
              <a:t>Monitoring of platform components health and KPIs</a:t>
            </a:r>
            <a:endParaRPr lang="en-US" sz="1200" dirty="0">
              <a:solidFill>
                <a:srgbClr val="F2F2F2"/>
              </a:solidFill>
            </a:endParaRPr>
          </a:p>
        </p:txBody>
      </p:sp>
      <p:sp>
        <p:nvSpPr>
          <p:cNvPr id="124" name="AutoShape 3"/>
          <p:cNvSpPr>
            <a:spLocks noChangeArrowheads="1"/>
          </p:cNvSpPr>
          <p:nvPr/>
        </p:nvSpPr>
        <p:spPr bwMode="auto">
          <a:xfrm>
            <a:off x="5243626" y="4188599"/>
            <a:ext cx="1483142" cy="326570"/>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GIT Repo</a:t>
            </a:r>
            <a:endParaRPr lang="en-US" sz="1400" dirty="0">
              <a:solidFill>
                <a:srgbClr val="FFFFFF"/>
              </a:solidFill>
            </a:endParaRPr>
          </a:p>
        </p:txBody>
      </p:sp>
      <p:sp>
        <p:nvSpPr>
          <p:cNvPr id="125" name="AutoShape 3"/>
          <p:cNvSpPr>
            <a:spLocks noChangeArrowheads="1"/>
          </p:cNvSpPr>
          <p:nvPr/>
        </p:nvSpPr>
        <p:spPr bwMode="auto">
          <a:xfrm>
            <a:off x="3386666" y="4188599"/>
            <a:ext cx="1540934" cy="326570"/>
          </a:xfrm>
          <a:prstGeom prst="roundRect">
            <a:avLst>
              <a:gd name="adj" fmla="val 4579"/>
            </a:avLst>
          </a:prstGeom>
          <a:solidFill>
            <a:srgbClr val="33928A"/>
          </a:solidFill>
          <a:ln>
            <a:solidFill>
              <a:srgbClr val="FFFFFF"/>
            </a:solidFill>
          </a:ln>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FFFFFF"/>
                </a:solidFill>
              </a:rPr>
              <a:t>Service Broker</a:t>
            </a:r>
            <a:endParaRPr lang="en-US" sz="1400" dirty="0">
              <a:solidFill>
                <a:srgbClr val="FFFFFF"/>
              </a:solidFill>
            </a:endParaRPr>
          </a:p>
        </p:txBody>
      </p:sp>
      <p:sp>
        <p:nvSpPr>
          <p:cNvPr id="126" name="TextBox 125"/>
          <p:cNvSpPr txBox="1"/>
          <p:nvPr/>
        </p:nvSpPr>
        <p:spPr>
          <a:xfrm>
            <a:off x="6841067" y="1984317"/>
            <a:ext cx="2302933" cy="646331"/>
          </a:xfrm>
          <a:prstGeom prst="rect">
            <a:avLst/>
          </a:prstGeom>
          <a:noFill/>
        </p:spPr>
        <p:txBody>
          <a:bodyPr wrap="square" rtlCol="0">
            <a:spAutoFit/>
          </a:bodyPr>
          <a:lstStyle/>
          <a:p>
            <a:r>
              <a:rPr lang="en-US" sz="1200" dirty="0" smtClean="0">
                <a:solidFill>
                  <a:schemeClr val="bg1">
                    <a:lumMod val="95000"/>
                  </a:schemeClr>
                </a:solidFill>
              </a:rPr>
              <a:t>Aggregation, storage, filtering and analytics of system and app logs</a:t>
            </a:r>
            <a:endParaRPr lang="en-US" sz="1200" dirty="0">
              <a:solidFill>
                <a:schemeClr val="bg1">
                  <a:lumMod val="95000"/>
                </a:schemeClr>
              </a:solidFill>
            </a:endParaRPr>
          </a:p>
        </p:txBody>
      </p:sp>
      <p:sp>
        <p:nvSpPr>
          <p:cNvPr id="127" name="TextBox 126"/>
          <p:cNvSpPr txBox="1"/>
          <p:nvPr/>
        </p:nvSpPr>
        <p:spPr>
          <a:xfrm>
            <a:off x="6726768" y="4097867"/>
            <a:ext cx="2302933" cy="646331"/>
          </a:xfrm>
          <a:prstGeom prst="rect">
            <a:avLst/>
          </a:prstGeom>
          <a:noFill/>
        </p:spPr>
        <p:txBody>
          <a:bodyPr wrap="square" rtlCol="0">
            <a:spAutoFit/>
          </a:bodyPr>
          <a:lstStyle/>
          <a:p>
            <a:r>
              <a:rPr lang="en-US" sz="1200" dirty="0" smtClean="0">
                <a:solidFill>
                  <a:srgbClr val="F2F2F2"/>
                </a:solidFill>
              </a:rPr>
              <a:t>Versioning/configuration management of </a:t>
            </a:r>
            <a:r>
              <a:rPr lang="en-US" sz="1200" dirty="0" err="1" smtClean="0">
                <a:solidFill>
                  <a:srgbClr val="F2F2F2"/>
                </a:solidFill>
              </a:rPr>
              <a:t>buildpacks</a:t>
            </a:r>
            <a:r>
              <a:rPr lang="en-US" sz="1200" dirty="0" smtClean="0">
                <a:solidFill>
                  <a:srgbClr val="F2F2F2"/>
                </a:solidFill>
              </a:rPr>
              <a:t> and apps</a:t>
            </a:r>
            <a:endParaRPr lang="en-US" sz="1200" dirty="0">
              <a:solidFill>
                <a:srgbClr val="F2F2F2"/>
              </a:solidFill>
            </a:endParaRPr>
          </a:p>
        </p:txBody>
      </p:sp>
      <p:sp>
        <p:nvSpPr>
          <p:cNvPr id="128" name="TextBox 127"/>
          <p:cNvSpPr txBox="1"/>
          <p:nvPr/>
        </p:nvSpPr>
        <p:spPr>
          <a:xfrm>
            <a:off x="190501" y="4106333"/>
            <a:ext cx="3196166" cy="646331"/>
          </a:xfrm>
          <a:prstGeom prst="rect">
            <a:avLst/>
          </a:prstGeom>
          <a:noFill/>
        </p:spPr>
        <p:txBody>
          <a:bodyPr wrap="square" rtlCol="0">
            <a:spAutoFit/>
          </a:bodyPr>
          <a:lstStyle/>
          <a:p>
            <a:r>
              <a:rPr lang="en-US" sz="1200" dirty="0" smtClean="0">
                <a:solidFill>
                  <a:srgbClr val="F2F2F2"/>
                </a:solidFill>
              </a:rPr>
              <a:t>Custom Service’s lifecycle management and resource allocation to Pivotal Managed Services, or your current enterprise Data</a:t>
            </a:r>
            <a:endParaRPr lang="en-US" sz="1200" dirty="0">
              <a:solidFill>
                <a:srgbClr val="F2F2F2"/>
              </a:solidFill>
            </a:endParaRPr>
          </a:p>
        </p:txBody>
      </p:sp>
      <p:sp>
        <p:nvSpPr>
          <p:cNvPr id="129" name="Shape 346"/>
          <p:cNvSpPr/>
          <p:nvPr/>
        </p:nvSpPr>
        <p:spPr>
          <a:xfrm>
            <a:off x="1473521" y="2066777"/>
            <a:ext cx="219813" cy="232900"/>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i="0" u="none" strike="noStrike" cap="none">
              <a:solidFill>
                <a:schemeClr val="lt1"/>
              </a:solidFill>
              <a:latin typeface="Arial"/>
              <a:ea typeface="Arial"/>
              <a:cs typeface="Arial"/>
              <a:sym typeface="Arial"/>
            </a:endParaRPr>
          </a:p>
        </p:txBody>
      </p:sp>
      <p:sp>
        <p:nvSpPr>
          <p:cNvPr id="130" name="Shape 346"/>
          <p:cNvSpPr/>
          <p:nvPr/>
        </p:nvSpPr>
        <p:spPr>
          <a:xfrm>
            <a:off x="4817693" y="2066777"/>
            <a:ext cx="219813" cy="232900"/>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i="0" u="none" strike="noStrike" cap="none">
              <a:solidFill>
                <a:schemeClr val="lt1"/>
              </a:solidFill>
              <a:latin typeface="Arial"/>
              <a:ea typeface="Arial"/>
              <a:cs typeface="Arial"/>
              <a:sym typeface="Arial"/>
            </a:endParaRPr>
          </a:p>
        </p:txBody>
      </p:sp>
      <p:sp>
        <p:nvSpPr>
          <p:cNvPr id="131" name="Shape 346"/>
          <p:cNvSpPr/>
          <p:nvPr/>
        </p:nvSpPr>
        <p:spPr>
          <a:xfrm>
            <a:off x="3082187" y="2070033"/>
            <a:ext cx="219813" cy="232900"/>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i="0" u="none" strike="noStrike" cap="none">
              <a:solidFill>
                <a:schemeClr val="lt1"/>
              </a:solidFill>
              <a:latin typeface="Arial"/>
              <a:ea typeface="Arial"/>
              <a:cs typeface="Arial"/>
              <a:sym typeface="Arial"/>
            </a:endParaRPr>
          </a:p>
        </p:txBody>
      </p:sp>
      <p:sp>
        <p:nvSpPr>
          <p:cNvPr id="132" name="Freeform 14"/>
          <p:cNvSpPr>
            <a:spLocks noChangeArrowheads="1"/>
          </p:cNvSpPr>
          <p:nvPr/>
        </p:nvSpPr>
        <p:spPr bwMode="auto">
          <a:xfrm>
            <a:off x="1718083" y="2571682"/>
            <a:ext cx="212317" cy="196376"/>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133" name="Picture 132"/>
          <p:cNvPicPr>
            <a:picLocks noChangeAspect="1"/>
          </p:cNvPicPr>
          <p:nvPr/>
        </p:nvPicPr>
        <p:blipFill>
          <a:blip r:embed="rId3"/>
          <a:stretch>
            <a:fillRect/>
          </a:stretch>
        </p:blipFill>
        <p:spPr>
          <a:xfrm>
            <a:off x="2141809" y="2814566"/>
            <a:ext cx="416082" cy="342781"/>
          </a:xfrm>
          <a:prstGeom prst="rect">
            <a:avLst/>
          </a:prstGeom>
        </p:spPr>
      </p:pic>
      <p:pic>
        <p:nvPicPr>
          <p:cNvPr id="134" name="Picture 133"/>
          <p:cNvPicPr>
            <a:picLocks noChangeAspect="1"/>
          </p:cNvPicPr>
          <p:nvPr/>
        </p:nvPicPr>
        <p:blipFill rotWithShape="1">
          <a:blip r:embed="rId4"/>
          <a:srcRect b="31914"/>
          <a:stretch/>
        </p:blipFill>
        <p:spPr>
          <a:xfrm>
            <a:off x="2468926" y="2584863"/>
            <a:ext cx="613342" cy="284687"/>
          </a:xfrm>
          <a:prstGeom prst="rect">
            <a:avLst/>
          </a:prstGeom>
          <a:effectLst>
            <a:outerShdw blurRad="50800" dist="38100" dir="2700000" sx="97000" sy="97000" algn="tl" rotWithShape="0">
              <a:srgbClr val="000000">
                <a:alpha val="71000"/>
              </a:srgbClr>
            </a:outerShdw>
          </a:effectLst>
        </p:spPr>
      </p:pic>
      <p:pic>
        <p:nvPicPr>
          <p:cNvPr id="135" name="Picture 134"/>
          <p:cNvPicPr>
            <a:picLocks noChangeAspect="1"/>
          </p:cNvPicPr>
          <p:nvPr/>
        </p:nvPicPr>
        <p:blipFill>
          <a:blip r:embed="rId5"/>
          <a:stretch>
            <a:fillRect/>
          </a:stretch>
        </p:blipFill>
        <p:spPr>
          <a:xfrm>
            <a:off x="2639848" y="2949808"/>
            <a:ext cx="409905" cy="337692"/>
          </a:xfrm>
          <a:prstGeom prst="rect">
            <a:avLst/>
          </a:prstGeom>
        </p:spPr>
      </p:pic>
      <p:sp>
        <p:nvSpPr>
          <p:cNvPr id="136" name="Title 2"/>
          <p:cNvSpPr txBox="1">
            <a:spLocks/>
          </p:cNvSpPr>
          <p:nvPr/>
        </p:nvSpPr>
        <p:spPr>
          <a:xfrm>
            <a:off x="6001518" y="-15317"/>
            <a:ext cx="6781560" cy="519971"/>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r>
              <a:rPr lang="en-US" sz="2400" i="1" dirty="0" smtClean="0">
                <a:solidFill>
                  <a:schemeClr val="accent1"/>
                </a:solidFill>
              </a:rPr>
              <a:t>PCF</a:t>
            </a:r>
            <a:r>
              <a:rPr lang="en-US" sz="2400" i="1" dirty="0" smtClean="0">
                <a:solidFill>
                  <a:schemeClr val="bg1"/>
                </a:solidFill>
              </a:rPr>
              <a:t> Integration Map</a:t>
            </a:r>
            <a:endParaRPr lang="en-US" sz="2400" i="1" dirty="0">
              <a:solidFill>
                <a:schemeClr val="bg1"/>
              </a:solidFill>
            </a:endParaRPr>
          </a:p>
        </p:txBody>
      </p:sp>
      <p:pic>
        <p:nvPicPr>
          <p:cNvPr id="137" name="Picture 136"/>
          <p:cNvPicPr>
            <a:picLocks noChangeAspect="1"/>
          </p:cNvPicPr>
          <p:nvPr/>
        </p:nvPicPr>
        <p:blipFill>
          <a:blip r:embed="rId6"/>
          <a:stretch>
            <a:fillRect/>
          </a:stretch>
        </p:blipFill>
        <p:spPr>
          <a:xfrm>
            <a:off x="3527594" y="4465902"/>
            <a:ext cx="1280158" cy="556591"/>
          </a:xfrm>
          <a:prstGeom prst="rect">
            <a:avLst/>
          </a:prstGeom>
          <a:effectLst>
            <a:outerShdw blurRad="92075" dist="76200" dir="2700000" sx="103000" sy="103000" algn="tl" rotWithShape="0">
              <a:srgbClr val="000000">
                <a:alpha val="36000"/>
              </a:srgbClr>
            </a:outerShdw>
          </a:effectLst>
        </p:spPr>
      </p:pic>
    </p:spTree>
    <p:extLst>
      <p:ext uri="{BB962C8B-B14F-4D97-AF65-F5344CB8AC3E}">
        <p14:creationId xmlns:p14="http://schemas.microsoft.com/office/powerpoint/2010/main" val="70016271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43</a:t>
            </a:fld>
            <a:endParaRPr lang="en-US" dirty="0"/>
          </a:p>
        </p:txBody>
      </p:sp>
      <p:sp>
        <p:nvSpPr>
          <p:cNvPr id="66" name="Title 3"/>
          <p:cNvSpPr>
            <a:spLocks noGrp="1"/>
          </p:cNvSpPr>
          <p:nvPr>
            <p:ph type="title"/>
          </p:nvPr>
        </p:nvSpPr>
        <p:spPr>
          <a:xfrm>
            <a:off x="133237" y="136095"/>
            <a:ext cx="8968441" cy="980877"/>
          </a:xfrm>
        </p:spPr>
        <p:txBody>
          <a:bodyPr/>
          <a:lstStyle/>
          <a:p>
            <a:r>
              <a:rPr lang="en-US" sz="2000" i="1" dirty="0">
                <a:solidFill>
                  <a:schemeClr val="accent1"/>
                </a:solidFill>
              </a:rPr>
              <a:t>SSO Certified </a:t>
            </a:r>
            <a:r>
              <a:rPr lang="en-US" sz="2000" i="1" dirty="0">
                <a:solidFill>
                  <a:srgbClr val="FFFFFF"/>
                </a:solidFill>
              </a:rPr>
              <a:t>by Ping Identity, CA SSO (formerly CA </a:t>
            </a:r>
            <a:r>
              <a:rPr lang="en-US" sz="2000" i="1" dirty="0" err="1">
                <a:solidFill>
                  <a:srgbClr val="FFFFFF"/>
                </a:solidFill>
              </a:rPr>
              <a:t>SiteMinder</a:t>
            </a:r>
            <a:r>
              <a:rPr lang="en-US" sz="2000" i="1" dirty="0">
                <a:solidFill>
                  <a:srgbClr val="FFFFFF"/>
                </a:solidFill>
              </a:rPr>
              <a:t>), Azure ADFS, </a:t>
            </a:r>
            <a:r>
              <a:rPr lang="en-US" sz="2000" i="1" dirty="0" err="1">
                <a:solidFill>
                  <a:srgbClr val="FFFFFF"/>
                </a:solidFill>
              </a:rPr>
              <a:t>ForgeRock</a:t>
            </a:r>
            <a:r>
              <a:rPr lang="en-US" sz="2000" i="1" dirty="0">
                <a:solidFill>
                  <a:srgbClr val="FFFFFF"/>
                </a:solidFill>
              </a:rPr>
              <a:t> </a:t>
            </a:r>
            <a:r>
              <a:rPr lang="en-US" sz="2000" i="1" dirty="0" err="1">
                <a:solidFill>
                  <a:srgbClr val="FFFFFF"/>
                </a:solidFill>
              </a:rPr>
              <a:t>OpenAM</a:t>
            </a:r>
            <a:r>
              <a:rPr lang="en-US" sz="2000" i="1" dirty="0">
                <a:solidFill>
                  <a:srgbClr val="FFFFFF"/>
                </a:solidFill>
              </a:rPr>
              <a:t>, VMware Identity Management, and </a:t>
            </a:r>
            <a:r>
              <a:rPr lang="en-US" sz="2000" i="1" dirty="0" err="1">
                <a:solidFill>
                  <a:srgbClr val="FFFFFF"/>
                </a:solidFill>
              </a:rPr>
              <a:t>Okta</a:t>
            </a:r>
            <a:endParaRPr lang="en-US" sz="2000" i="1" dirty="0"/>
          </a:p>
        </p:txBody>
      </p:sp>
      <p:grpSp>
        <p:nvGrpSpPr>
          <p:cNvPr id="67" name="Group 66"/>
          <p:cNvGrpSpPr/>
          <p:nvPr/>
        </p:nvGrpSpPr>
        <p:grpSpPr>
          <a:xfrm>
            <a:off x="867805" y="1276685"/>
            <a:ext cx="7210914" cy="3238349"/>
            <a:chOff x="706077" y="1172203"/>
            <a:chExt cx="7210914" cy="3238349"/>
          </a:xfrm>
        </p:grpSpPr>
        <p:sp>
          <p:nvSpPr>
            <p:cNvPr id="75"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grpSp>
          <p:nvGrpSpPr>
            <p:cNvPr id="76" name="Group 75"/>
            <p:cNvGrpSpPr/>
            <p:nvPr/>
          </p:nvGrpSpPr>
          <p:grpSpPr>
            <a:xfrm>
              <a:off x="706077" y="1172203"/>
              <a:ext cx="7210914" cy="2944609"/>
              <a:chOff x="1717782" y="1909981"/>
              <a:chExt cx="5664349" cy="2196815"/>
            </a:xfrm>
          </p:grpSpPr>
          <p:sp>
            <p:nvSpPr>
              <p:cNvPr id="80" name="Shape 3787"/>
              <p:cNvSpPr/>
              <p:nvPr/>
            </p:nvSpPr>
            <p:spPr>
              <a:xfrm>
                <a:off x="6071879" y="3535893"/>
                <a:ext cx="1310252" cy="559799"/>
              </a:xfrm>
              <a:prstGeom prst="roundRect">
                <a:avLst>
                  <a:gd name="adj" fmla="val 50000"/>
                </a:avLst>
              </a:prstGeom>
              <a:solidFill>
                <a:srgbClr val="FFFFF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81" name="Shape 3789"/>
              <p:cNvSpPr/>
              <p:nvPr/>
            </p:nvSpPr>
            <p:spPr>
              <a:xfrm>
                <a:off x="5852514" y="2799365"/>
                <a:ext cx="1210814" cy="559799"/>
              </a:xfrm>
              <a:prstGeom prst="roundRect">
                <a:avLst>
                  <a:gd name="adj" fmla="val 50000"/>
                </a:avLst>
              </a:prstGeom>
              <a:solidFill>
                <a:srgbClr val="FFFFF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82" name="Shape 3791"/>
              <p:cNvSpPr/>
              <p:nvPr/>
            </p:nvSpPr>
            <p:spPr>
              <a:xfrm>
                <a:off x="4584744" y="2060520"/>
                <a:ext cx="2429904" cy="559799"/>
              </a:xfrm>
              <a:prstGeom prst="roundRect">
                <a:avLst>
                  <a:gd name="adj" fmla="val 50000"/>
                </a:avLst>
              </a:prstGeom>
              <a:solidFill>
                <a:srgbClr val="FFFFF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83" name="Shape 3793"/>
              <p:cNvSpPr/>
              <p:nvPr/>
            </p:nvSpPr>
            <p:spPr>
              <a:xfrm rot="10800000">
                <a:off x="4087466" y="1909981"/>
                <a:ext cx="704699" cy="961425"/>
              </a:xfrm>
              <a:prstGeom prst="roundRect">
                <a:avLst>
                  <a:gd name="adj" fmla="val 50000"/>
                </a:avLst>
              </a:prstGeom>
              <a:solidFill>
                <a:schemeClr val="bg1"/>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84" name="Shape 3794"/>
              <p:cNvSpPr/>
              <p:nvPr/>
            </p:nvSpPr>
            <p:spPr>
              <a:xfrm>
                <a:off x="1717782" y="2060520"/>
                <a:ext cx="1957199" cy="559799"/>
              </a:xfrm>
              <a:prstGeom prst="roundRect">
                <a:avLst>
                  <a:gd name="adj" fmla="val 50000"/>
                </a:avLst>
              </a:prstGeom>
              <a:solidFill>
                <a:srgbClr val="FFFFF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85" name="Shape 3795"/>
              <p:cNvSpPr/>
              <p:nvPr/>
            </p:nvSpPr>
            <p:spPr>
              <a:xfrm>
                <a:off x="2150082" y="3535893"/>
                <a:ext cx="667264" cy="559799"/>
              </a:xfrm>
              <a:prstGeom prst="roundRect">
                <a:avLst>
                  <a:gd name="adj" fmla="val 50000"/>
                </a:avLst>
              </a:prstGeom>
              <a:solidFill>
                <a:srgbClr val="FFFFF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86" name="Shape 3796"/>
              <p:cNvSpPr/>
              <p:nvPr/>
            </p:nvSpPr>
            <p:spPr>
              <a:xfrm>
                <a:off x="2449366" y="2827412"/>
                <a:ext cx="531342" cy="559799"/>
              </a:xfrm>
              <a:prstGeom prst="roundRect">
                <a:avLst>
                  <a:gd name="adj" fmla="val 50000"/>
                </a:avLst>
              </a:prstGeom>
              <a:solidFill>
                <a:srgbClr val="FFFFF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87" name="Shape 3800"/>
              <p:cNvSpPr/>
              <p:nvPr/>
            </p:nvSpPr>
            <p:spPr>
              <a:xfrm>
                <a:off x="3526723" y="3671838"/>
                <a:ext cx="363405"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88" name="Shape 3803"/>
              <p:cNvSpPr/>
              <p:nvPr/>
            </p:nvSpPr>
            <p:spPr>
              <a:xfrm rot="1689259">
                <a:off x="3302985" y="3228949"/>
                <a:ext cx="695642"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89" name="Shape 3804"/>
              <p:cNvSpPr/>
              <p:nvPr/>
            </p:nvSpPr>
            <p:spPr>
              <a:xfrm>
                <a:off x="2587533" y="2821639"/>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90" name="Shape 3805"/>
              <p:cNvSpPr txBox="1"/>
              <p:nvPr/>
            </p:nvSpPr>
            <p:spPr>
              <a:xfrm>
                <a:off x="2608011" y="2868316"/>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Oauth2</a:t>
                </a:r>
              </a:p>
              <a:p>
                <a:pPr algn="ctr">
                  <a:lnSpc>
                    <a:spcPct val="90000"/>
                  </a:lnSpc>
                  <a:spcAft>
                    <a:spcPts val="289"/>
                  </a:spcAft>
                  <a:buClr>
                    <a:schemeClr val="lt1"/>
                  </a:buClr>
                  <a:buSzPct val="25000"/>
                </a:pPr>
                <a:r>
                  <a:rPr lang="en-US" dirty="0" smtClean="0">
                    <a:solidFill>
                      <a:schemeClr val="lt1"/>
                    </a:solidFill>
                  </a:rPr>
                  <a:t>SAML</a:t>
                </a:r>
                <a:endParaRPr lang="en-US" dirty="0">
                  <a:solidFill>
                    <a:schemeClr val="lt1"/>
                  </a:solidFill>
                </a:endParaRPr>
              </a:p>
            </p:txBody>
          </p:sp>
          <p:sp>
            <p:nvSpPr>
              <p:cNvPr id="91" name="Shape 3806"/>
              <p:cNvSpPr/>
              <p:nvPr/>
            </p:nvSpPr>
            <p:spPr>
              <a:xfrm rot="3726136">
                <a:off x="3599323" y="2860085"/>
                <a:ext cx="73309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92"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93"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LDAP / AD</a:t>
                </a:r>
                <a:endParaRPr lang="en-US" dirty="0">
                  <a:solidFill>
                    <a:schemeClr val="lt1"/>
                  </a:solidFill>
                </a:endParaRPr>
              </a:p>
            </p:txBody>
          </p:sp>
          <p:sp>
            <p:nvSpPr>
              <p:cNvPr id="94" name="Shape 3809"/>
              <p:cNvSpPr/>
              <p:nvPr/>
            </p:nvSpPr>
            <p:spPr>
              <a:xfrm rot="5400000">
                <a:off x="4210554" y="2880157"/>
                <a:ext cx="454982"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95"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96"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400" dirty="0" smtClean="0">
                    <a:solidFill>
                      <a:schemeClr val="lt1"/>
                    </a:solidFill>
                  </a:rPr>
                  <a:t>SSO Providers</a:t>
                </a:r>
              </a:p>
            </p:txBody>
          </p:sp>
          <p:sp>
            <p:nvSpPr>
              <p:cNvPr id="97" name="Shape 3812"/>
              <p:cNvSpPr/>
              <p:nvPr/>
            </p:nvSpPr>
            <p:spPr>
              <a:xfrm rot="7190331">
                <a:off x="4515590" y="2862137"/>
                <a:ext cx="770002"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98" name="Shape 3815"/>
              <p:cNvSpPr/>
              <p:nvPr/>
            </p:nvSpPr>
            <p:spPr>
              <a:xfrm rot="8880574">
                <a:off x="4862738" y="3215621"/>
                <a:ext cx="750050"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99" name="Shape 3816"/>
              <p:cNvSpPr/>
              <p:nvPr/>
            </p:nvSpPr>
            <p:spPr>
              <a:xfrm>
                <a:off x="5564137" y="2787472"/>
                <a:ext cx="91142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100" name="Shape 3817"/>
              <p:cNvSpPr txBox="1"/>
              <p:nvPr/>
            </p:nvSpPr>
            <p:spPr>
              <a:xfrm>
                <a:off x="5564138" y="2809135"/>
                <a:ext cx="911428"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400" dirty="0" smtClean="0">
                    <a:solidFill>
                      <a:schemeClr val="lt1"/>
                    </a:solidFill>
                  </a:rPr>
                  <a:t>Ticketing &amp; Provisioning</a:t>
                </a:r>
              </a:p>
              <a:p>
                <a:pPr algn="ctr">
                  <a:lnSpc>
                    <a:spcPct val="90000"/>
                  </a:lnSpc>
                  <a:spcAft>
                    <a:spcPts val="289"/>
                  </a:spcAft>
                  <a:buClr>
                    <a:schemeClr val="lt1"/>
                  </a:buClr>
                  <a:buSzPct val="25000"/>
                </a:pPr>
                <a:r>
                  <a:rPr lang="en-US" sz="1400" dirty="0" smtClean="0">
                    <a:solidFill>
                      <a:schemeClr val="lt1"/>
                    </a:solidFill>
                  </a:rPr>
                  <a:t>Systems</a:t>
                </a:r>
                <a:endParaRPr lang="en-US" sz="1400" dirty="0">
                  <a:solidFill>
                    <a:schemeClr val="lt1"/>
                  </a:solidFill>
                </a:endParaRPr>
              </a:p>
            </p:txBody>
          </p:sp>
          <p:sp>
            <p:nvSpPr>
              <p:cNvPr id="101" name="Shape 3818"/>
              <p:cNvSpPr/>
              <p:nvPr/>
            </p:nvSpPr>
            <p:spPr>
              <a:xfrm rot="10800000">
                <a:off x="4984778" y="3671726"/>
                <a:ext cx="777880"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102"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103"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Rest API</a:t>
                </a:r>
                <a:endParaRPr lang="en-US" dirty="0">
                  <a:solidFill>
                    <a:schemeClr val="lt1"/>
                  </a:solidFill>
                </a:endParaRPr>
              </a:p>
            </p:txBody>
          </p:sp>
          <p:pic>
            <p:nvPicPr>
              <p:cNvPr id="104" name="Shape 3823"/>
              <p:cNvPicPr preferRelativeResize="0"/>
              <p:nvPr/>
            </p:nvPicPr>
            <p:blipFill rotWithShape="1">
              <a:blip r:embed="rId3">
                <a:alphaModFix/>
              </a:blip>
              <a:srcRect/>
              <a:stretch/>
            </p:blipFill>
            <p:spPr>
              <a:xfrm>
                <a:off x="4197701" y="2321846"/>
                <a:ext cx="465525" cy="465525"/>
              </a:xfrm>
              <a:prstGeom prst="rect">
                <a:avLst/>
              </a:prstGeom>
              <a:noFill/>
              <a:ln>
                <a:noFill/>
              </a:ln>
            </p:spPr>
          </p:pic>
        </p:grpSp>
        <p:sp>
          <p:nvSpPr>
            <p:cNvPr id="77"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8" name="Shape 3802"/>
            <p:cNvSpPr txBox="1"/>
            <p:nvPr/>
          </p:nvSpPr>
          <p:spPr>
            <a:xfrm>
              <a:off x="1538012" y="3363076"/>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UAA Server</a:t>
              </a:r>
              <a:endParaRPr lang="en-US" dirty="0">
                <a:solidFill>
                  <a:schemeClr val="lt1"/>
                </a:solidFill>
              </a:endParaRPr>
            </a:p>
          </p:txBody>
        </p:sp>
        <p:sp>
          <p:nvSpPr>
            <p:cNvPr id="79"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smtClean="0">
                  <a:solidFill>
                    <a:srgbClr val="5A5A5A"/>
                  </a:solidFill>
                </a:rPr>
                <a:t>Platform Access</a:t>
              </a:r>
              <a:endParaRPr lang="en-US" sz="1600" b="1" dirty="0">
                <a:solidFill>
                  <a:srgbClr val="5A5A5A"/>
                </a:solidFill>
              </a:endParaRPr>
            </a:p>
          </p:txBody>
        </p:sp>
      </p:grpSp>
      <p:pic>
        <p:nvPicPr>
          <p:cNvPr id="105" name="Picture 104"/>
          <p:cNvPicPr>
            <a:picLocks noChangeAspect="1"/>
          </p:cNvPicPr>
          <p:nvPr/>
        </p:nvPicPr>
        <p:blipFill>
          <a:blip r:embed="rId4"/>
          <a:stretch>
            <a:fillRect/>
          </a:stretch>
        </p:blipFill>
        <p:spPr>
          <a:xfrm>
            <a:off x="6996638" y="2578042"/>
            <a:ext cx="561870" cy="561870"/>
          </a:xfrm>
          <a:prstGeom prst="rect">
            <a:avLst/>
          </a:prstGeom>
        </p:spPr>
      </p:pic>
      <p:pic>
        <p:nvPicPr>
          <p:cNvPr id="106" name="Picture 105"/>
          <p:cNvPicPr>
            <a:picLocks noChangeAspect="1"/>
          </p:cNvPicPr>
          <p:nvPr/>
        </p:nvPicPr>
        <p:blipFill>
          <a:blip r:embed="rId5"/>
          <a:stretch>
            <a:fillRect/>
          </a:stretch>
        </p:blipFill>
        <p:spPr>
          <a:xfrm>
            <a:off x="7072178" y="3643272"/>
            <a:ext cx="956705" cy="454435"/>
          </a:xfrm>
          <a:prstGeom prst="rect">
            <a:avLst/>
          </a:prstGeom>
        </p:spPr>
      </p:pic>
      <p:pic>
        <p:nvPicPr>
          <p:cNvPr id="107" name="Picture 106"/>
          <p:cNvPicPr>
            <a:picLocks noChangeAspect="1"/>
          </p:cNvPicPr>
          <p:nvPr/>
        </p:nvPicPr>
        <p:blipFill>
          <a:blip r:embed="rId6"/>
          <a:stretch>
            <a:fillRect/>
          </a:stretch>
        </p:blipFill>
        <p:spPr>
          <a:xfrm>
            <a:off x="4976982" y="1544298"/>
            <a:ext cx="503097" cy="503097"/>
          </a:xfrm>
          <a:prstGeom prst="rect">
            <a:avLst/>
          </a:prstGeom>
        </p:spPr>
      </p:pic>
      <p:pic>
        <p:nvPicPr>
          <p:cNvPr id="108" name="Picture 107"/>
          <p:cNvPicPr>
            <a:picLocks noChangeAspect="1"/>
          </p:cNvPicPr>
          <p:nvPr/>
        </p:nvPicPr>
        <p:blipFill>
          <a:blip r:embed="rId7"/>
          <a:stretch>
            <a:fillRect/>
          </a:stretch>
        </p:blipFill>
        <p:spPr>
          <a:xfrm>
            <a:off x="5581635" y="1573003"/>
            <a:ext cx="709835" cy="434252"/>
          </a:xfrm>
          <a:prstGeom prst="rect">
            <a:avLst/>
          </a:prstGeom>
        </p:spPr>
      </p:pic>
      <p:pic>
        <p:nvPicPr>
          <p:cNvPr id="109" name="Picture 108"/>
          <p:cNvPicPr>
            <a:picLocks noChangeAspect="1"/>
          </p:cNvPicPr>
          <p:nvPr/>
        </p:nvPicPr>
        <p:blipFill>
          <a:blip r:embed="rId8"/>
          <a:stretch>
            <a:fillRect/>
          </a:stretch>
        </p:blipFill>
        <p:spPr>
          <a:xfrm>
            <a:off x="6218477" y="1401898"/>
            <a:ext cx="853701" cy="853701"/>
          </a:xfrm>
          <a:prstGeom prst="rect">
            <a:avLst/>
          </a:prstGeom>
        </p:spPr>
      </p:pic>
      <p:pic>
        <p:nvPicPr>
          <p:cNvPr id="110" name="Picture 109"/>
          <p:cNvPicPr>
            <a:picLocks noChangeAspect="1"/>
          </p:cNvPicPr>
          <p:nvPr/>
        </p:nvPicPr>
        <p:blipFill>
          <a:blip r:embed="rId9"/>
          <a:stretch>
            <a:fillRect/>
          </a:stretch>
        </p:blipFill>
        <p:spPr>
          <a:xfrm>
            <a:off x="6974829" y="1490371"/>
            <a:ext cx="636073" cy="636073"/>
          </a:xfrm>
          <a:prstGeom prst="rect">
            <a:avLst/>
          </a:prstGeom>
        </p:spPr>
      </p:pic>
      <p:pic>
        <p:nvPicPr>
          <p:cNvPr id="111" name="Picture 110"/>
          <p:cNvPicPr>
            <a:picLocks noChangeAspect="1"/>
          </p:cNvPicPr>
          <p:nvPr/>
        </p:nvPicPr>
        <p:blipFill>
          <a:blip r:embed="rId10"/>
          <a:stretch>
            <a:fillRect/>
          </a:stretch>
        </p:blipFill>
        <p:spPr>
          <a:xfrm>
            <a:off x="1096488" y="1573003"/>
            <a:ext cx="1086429" cy="568286"/>
          </a:xfrm>
          <a:prstGeom prst="rect">
            <a:avLst/>
          </a:prstGeom>
        </p:spPr>
      </p:pic>
      <p:cxnSp>
        <p:nvCxnSpPr>
          <p:cNvPr id="112" name="Straight Connector 111"/>
          <p:cNvCxnSpPr/>
          <p:nvPr/>
        </p:nvCxnSpPr>
        <p:spPr>
          <a:xfrm>
            <a:off x="1676090" y="4576265"/>
            <a:ext cx="5180286" cy="0"/>
          </a:xfrm>
          <a:prstGeom prst="line">
            <a:avLst/>
          </a:prstGeom>
          <a:ln>
            <a:solidFill>
              <a:srgbClr val="FFFF0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963177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975771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16519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5755691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1"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52109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81044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703547"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2248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25392"/>
            <a:ext cx="8410575" cy="539844"/>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1543809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 Cloud Foundry Services</a:t>
            </a:r>
          </a:p>
        </p:txBody>
      </p:sp>
      <p:sp>
        <p:nvSpPr>
          <p:cNvPr id="3" name="Rectangle 2"/>
          <p:cNvSpPr/>
          <p:nvPr/>
        </p:nvSpPr>
        <p:spPr>
          <a:xfrm>
            <a:off x="142240" y="894080"/>
            <a:ext cx="1869440" cy="2191083"/>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6105" y="3129726"/>
            <a:ext cx="636325"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chemeClr val="bg2"/>
                </a:solidFill>
                <a:latin typeface="FreightSans Pro Medium"/>
                <a:cs typeface="FreightSans Pro Medium"/>
              </a:rPr>
              <a:t>Powered by</a:t>
            </a:r>
          </a:p>
        </p:txBody>
      </p:sp>
    </p:spTree>
    <p:extLst>
      <p:ext uri="{BB962C8B-B14F-4D97-AF65-F5344CB8AC3E}">
        <p14:creationId xmlns:p14="http://schemas.microsoft.com/office/powerpoint/2010/main" val="3890374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98703</TotalTime>
  <Words>3318</Words>
  <Application>Microsoft Macintosh PowerPoint</Application>
  <PresentationFormat>On-screen Show (16:9)</PresentationFormat>
  <Paragraphs>748</Paragraphs>
  <Slides>46</Slides>
  <Notes>44</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Pivotal_interim_040113_template_</vt:lpstr>
      <vt:lpstr>PowerPoint Presentation</vt:lpstr>
      <vt:lpstr>The Whole Stack</vt:lpstr>
      <vt:lpstr>A Multi-Cloud Platform: Cloud Foundry</vt:lpstr>
      <vt:lpstr>Cloud Foundry: An Application-centric Platform</vt:lpstr>
      <vt:lpstr>PowerPoint Presentation</vt:lpstr>
      <vt:lpstr>Elastic Container Runtime</vt:lpstr>
      <vt:lpstr>PowerPoint Presentation</vt:lpstr>
      <vt:lpstr>Overview: Pushing an Application</vt:lpstr>
      <vt:lpstr>Pivotal Cloud Foundry Services</vt:lpstr>
      <vt:lpstr>Creating and Binding a Service</vt:lpstr>
      <vt:lpstr>Staging an Application</vt:lpstr>
      <vt:lpstr>PowerPoint Presentation</vt:lpstr>
      <vt:lpstr>PowerPoint Presentation</vt:lpstr>
      <vt:lpstr>Customize the Container Experience</vt:lpstr>
      <vt:lpstr>PowerPoint Presentation</vt:lpstr>
      <vt:lpstr>PowerPoint Presentation</vt:lpstr>
      <vt:lpstr>PowerPoint Presentation</vt:lpstr>
      <vt:lpstr>PowerPoint Presentation</vt:lpstr>
      <vt:lpstr>PowerPoint Presentation</vt:lpstr>
      <vt:lpstr>Customize the Container Experience</vt:lpstr>
      <vt:lpstr>Application Containers and Scaling</vt:lpstr>
      <vt:lpstr>Deploying Cloud Foundry</vt:lpstr>
      <vt:lpstr>PowerPoint Presentation</vt:lpstr>
      <vt:lpstr>Deploying the CF Runtime  with Cloud Foundry BOSH</vt:lpstr>
      <vt:lpstr>MySQL for Pivotal Cloud Foundry</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Multi-tenancy</vt:lpstr>
      <vt:lpstr>Organizations</vt:lpstr>
      <vt:lpstr>Quotas &amp; Plans</vt:lpstr>
      <vt:lpstr>Spaces</vt:lpstr>
      <vt:lpstr>Integrations</vt:lpstr>
      <vt:lpstr>PowerPoint Presentation</vt:lpstr>
      <vt:lpstr>SSO Certified by Ping Identity, CA SSO (formerly CA SiteMinder), Azure ADFS, ForgeRock OpenAM, VMware Identity Management, and Okta</vt:lpstr>
      <vt:lpstr>PowerPoint Presentation</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621</cp:revision>
  <dcterms:modified xsi:type="dcterms:W3CDTF">2016-06-08T17:51:55Z</dcterms:modified>
</cp:coreProperties>
</file>